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5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772" r:id="rId4"/>
    <p:sldId id="781" r:id="rId5"/>
    <p:sldId id="767" r:id="rId6"/>
    <p:sldId id="774" r:id="rId7"/>
    <p:sldId id="462" r:id="rId8"/>
    <p:sldId id="697" r:id="rId9"/>
    <p:sldId id="759" r:id="rId10"/>
    <p:sldId id="775" r:id="rId11"/>
    <p:sldId id="751" r:id="rId12"/>
    <p:sldId id="768" r:id="rId13"/>
    <p:sldId id="769" r:id="rId14"/>
    <p:sldId id="776" r:id="rId15"/>
    <p:sldId id="492" r:id="rId16"/>
    <p:sldId id="777" r:id="rId17"/>
    <p:sldId id="779" r:id="rId18"/>
    <p:sldId id="780" r:id="rId19"/>
    <p:sldId id="376" r:id="rId20"/>
    <p:sldId id="778" r:id="rId21"/>
    <p:sldId id="782" r:id="rId22"/>
    <p:sldId id="4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00B050"/>
    <a:srgbClr val="BF030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196" autoAdjust="0"/>
  </p:normalViewPr>
  <p:slideViewPr>
    <p:cSldViewPr snapToGrid="0" snapToObjects="1">
      <p:cViewPr varScale="1">
        <p:scale>
          <a:sx n="95" d="100"/>
          <a:sy n="95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7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8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2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124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770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85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7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76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0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808C1-43DD-4996-A7AB-BEB365E84F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9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DCC4-DC5D-4E48-9F71-F56063AFD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2A02B-705C-CD48-A0EB-32180514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9CBE-0CF1-3D43-9A8B-8E963CD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44C7-A7B4-A04D-8125-87462C0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811-7537-D249-84B6-FE371596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755-0676-1D4E-BE69-ED12F3D4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CADB9-5661-064B-9487-28FEC035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B132-88C9-974D-B09A-0EB3B935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DC87-4277-3C44-8077-D3591AD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B04E-DA14-F248-BC8C-088DB630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4D9D-92EC-D242-B6C0-02E3B836D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8FE-82FD-3A46-90BB-4F987D11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0BAA-E2CE-E444-82D5-41FFB6B3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0D8C-28E8-BD43-99B4-33111AD0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DC42-D95B-5241-B7CD-901CE73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C60F-63F7-E141-A5A5-94769441D81D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osdi</a:t>
            </a:r>
            <a:r>
              <a:rPr lang="en-US" dirty="0"/>
              <a:t>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40476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9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72A-BBEE-134D-9A68-EF771D35AA7A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F944-8379-E640-8276-4A7AA22C15D7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8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350-E0E3-CA44-B25D-A8522D3C55C2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797-5B96-1D42-A954-4791DCFE33DC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520-E1E7-D141-81AD-1AB1D5188111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288-D102-1348-9E5B-4FF651136DB7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EBF9-1362-5A42-B205-7E918D12C932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54-5ED0-C449-9B0A-CEEDACC0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F54-639C-BA4E-81C0-17A35CDD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7B5D-1812-5C4F-87A8-DF1BCD0F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4272-5B13-DC40-A6D4-66C86DC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1A5F-4423-4C49-9344-2A61711A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509A-BFBC-5548-AC98-C8F58E836318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49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A49-CE26-FD4A-A51F-A2B3F769FF17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8E9-957F-9342-B629-152295E088C4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06C5-1A46-2D4D-8CCE-DFAC2A61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8775-1406-E848-BF77-E42BF272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854D-66B4-EF42-8454-B2D1A300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9C3-500A-1548-BFF7-F33C297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45B-C41A-AE40-90C4-8F781F6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408-D7B5-B141-801C-0609F035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0E1A-BDEF-7E45-A8A4-40DFCA62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FE7C7-C3FD-7D4E-B319-6BE811CA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5A99-7046-8242-82B8-B0B9FAC9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4E988-5809-404E-8337-B54F610F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1511B-6E73-7E4B-985E-D475C5E3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C765B-F314-8947-96E9-0F2E9EBF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8C7C7-3DC5-FF41-B8C7-A67B6AF9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D91-EB11-9F45-BEB3-6DC196B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87E08-B2A6-D545-9F68-A1ED886A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C0B9-89A8-4B4D-AA6D-3F5048B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07C21-9E9E-5E44-B5E6-2537963A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D777-CE86-7A4A-A28B-01664ED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BB191-3D4A-F445-90BC-1F0B4371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2EE54-E643-5B4D-AC97-A23BD5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9F92-9872-4446-A694-F82BB219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7DED-1928-A743-977E-A1EFD3E7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11209-553B-1049-B793-A1CF17F03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8D03-BB24-C64D-A69F-2AB8181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737CD-A525-024B-A16C-9AD672C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2833A-B4B9-0843-A246-D91B712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711A-BEF0-1B40-9D28-10491A34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32E7E-28C3-C04A-A96E-62EA6E506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5B34-BDFB-CA44-B4F6-420B90431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9E53-627F-DE42-B7F7-423AC3CC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EA38A-6CE8-5B4F-B877-3EDD3C2C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6E43E-72D1-6D42-BF3D-DD2691CE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814B-C50C-2542-A8D0-43BE835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C651-F866-6B42-B43C-370B09D9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A41B-F854-124F-9AD4-294D28EA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286F-D2A6-A74B-84BD-1C04882986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998D-331E-4244-85C6-7F7966C2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0C25-EBDA-3045-8844-19CD614D2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06A-E48A-F842-A818-6F9127109425}" type="datetime1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5943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17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18.jp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s://github.com/jiarong0907/P4Syn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latin typeface="Tahoma" pitchFamily="34" charset="0"/>
                <a:ea typeface="Tahoma" pitchFamily="34" charset="0"/>
                <a:cs typeface="Tahoma" pitchFamily="34" charset="0"/>
              </a:rPr>
              <a:t>Secure State Migration in the Data Plane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US" altLang="zh-CN" sz="2000" b="1">
                <a:latin typeface="Tahoma" pitchFamily="34" charset="0"/>
                <a:ea typeface="Tahoma" pitchFamily="34" charset="0"/>
                <a:cs typeface="Tahoma" pitchFamily="34" charset="0"/>
              </a:rPr>
              <a:t>iarong Xing</a:t>
            </a:r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 Ang Chen, T.S. Eugene Ng</a:t>
            </a:r>
          </a:p>
          <a:p>
            <a:pPr algn="l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Rice University</a:t>
            </a:r>
          </a:p>
        </p:txBody>
      </p:sp>
      <p:sp>
        <p:nvSpPr>
          <p:cNvPr id="84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A4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07" y="5628752"/>
            <a:ext cx="2475844" cy="965579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Spy - 02 phot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Spy - 02 phot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Sp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AutoShape 14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BC59F8-8E23-47A2-B588-D6B1A866C00F}"/>
              </a:ext>
            </a:extLst>
          </p:cNvPr>
          <p:cNvGrpSpPr/>
          <p:nvPr/>
        </p:nvGrpSpPr>
        <p:grpSpPr>
          <a:xfrm>
            <a:off x="8486700" y="2275414"/>
            <a:ext cx="3057600" cy="2489375"/>
            <a:chOff x="9391650" y="866774"/>
            <a:chExt cx="2152650" cy="175260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57F1264-9DDC-4E96-85D0-D63C2CB4D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91650" y="866774"/>
              <a:ext cx="1743075" cy="175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7899D3B3-B3F6-41D0-A9FA-21D75A3A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83332" y="1424317"/>
              <a:ext cx="960968" cy="11326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865276" y="5084448"/>
            <a:ext cx="7650513" cy="117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b="1" dirty="0">
                <a:latin typeface="Tahoma"/>
                <a:cs typeface="Tahoma"/>
                <a:sym typeface="Wingdings" panose="05000000000000000000" pitchFamily="2" charset="2"/>
              </a:rPr>
              <a:t>Solution</a:t>
            </a:r>
            <a:r>
              <a:rPr lang="en-US" sz="2400" b="1" dirty="0">
                <a:latin typeface="Tahoma"/>
                <a:cs typeface="Tahoma"/>
              </a:rPr>
              <a:t>:</a:t>
            </a:r>
            <a:r>
              <a:rPr lang="en-US" sz="2400" dirty="0">
                <a:latin typeface="Tahoma"/>
                <a:cs typeface="Tahoma"/>
              </a:rPr>
              <a:t> </a:t>
            </a: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Scanning</a:t>
            </a:r>
            <a:r>
              <a:rPr lang="en-US" altLang="zh-CN" sz="2000" dirty="0">
                <a:latin typeface="Tahoma"/>
                <a:cs typeface="Tahoma"/>
              </a:rPr>
              <a:t> register arrays end to end</a:t>
            </a: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Caching and aggregating new updates in a delta array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3CF4F6-A41B-4430-802E-CCDA108C8139}"/>
              </a:ext>
            </a:extLst>
          </p:cNvPr>
          <p:cNvSpPr txBox="1">
            <a:spLocks/>
          </p:cNvSpPr>
          <p:nvPr/>
        </p:nvSpPr>
        <p:spPr>
          <a:xfrm>
            <a:off x="290819" y="201765"/>
            <a:ext cx="1161036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Challenge #1: </a:t>
            </a:r>
            <a:r>
              <a:rPr lang="en-US" sz="3500" dirty="0">
                <a:latin typeface="Tahoma"/>
                <a:cs typeface="Tahoma"/>
              </a:rPr>
              <a:t>Achieving completeness with low overhead</a:t>
            </a:r>
            <a:endParaRPr lang="en-US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464220D8-8E45-4CC2-89D0-D63690FC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340476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</a:rPr>
              <a:pPr/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3E8FA6-E749-40E7-A49D-E419EFB5772E}"/>
              </a:ext>
            </a:extLst>
          </p:cNvPr>
          <p:cNvGrpSpPr/>
          <p:nvPr/>
        </p:nvGrpSpPr>
        <p:grpSpPr>
          <a:xfrm>
            <a:off x="1714150" y="2196152"/>
            <a:ext cx="3798684" cy="2368466"/>
            <a:chOff x="1714150" y="2196152"/>
            <a:chExt cx="3798684" cy="23684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C67BF7-EC36-4414-A651-79FA6CDF95C5}"/>
                </a:ext>
              </a:extLst>
            </p:cNvPr>
            <p:cNvGrpSpPr/>
            <p:nvPr/>
          </p:nvGrpSpPr>
          <p:grpSpPr>
            <a:xfrm>
              <a:off x="1984375" y="2196152"/>
              <a:ext cx="3528459" cy="1762751"/>
              <a:chOff x="1970239" y="2510018"/>
              <a:chExt cx="2726432" cy="13620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F41517-C8E3-4402-B41A-9EBC57B4136D}"/>
                  </a:ext>
                </a:extLst>
              </p:cNvPr>
              <p:cNvGrpSpPr/>
              <p:nvPr/>
            </p:nvGrpSpPr>
            <p:grpSpPr>
              <a:xfrm>
                <a:off x="1970239" y="2978050"/>
                <a:ext cx="2726432" cy="426008"/>
                <a:chOff x="4191000" y="4099014"/>
                <a:chExt cx="2438400" cy="381002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14C09B9-82D5-416C-B54B-CED7560BF104}"/>
                    </a:ext>
                  </a:extLst>
                </p:cNvPr>
                <p:cNvSpPr/>
                <p:nvPr/>
              </p:nvSpPr>
              <p:spPr>
                <a:xfrm>
                  <a:off x="4191000" y="4099016"/>
                  <a:ext cx="6096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3DD5A74-C1AF-4A34-93A6-6C07A3947C66}"/>
                    </a:ext>
                  </a:extLst>
                </p:cNvPr>
                <p:cNvSpPr/>
                <p:nvPr/>
              </p:nvSpPr>
              <p:spPr>
                <a:xfrm>
                  <a:off x="4800600" y="4099016"/>
                  <a:ext cx="609600" cy="381000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A21C0BC-0810-4295-AA74-8C854B889E86}"/>
                    </a:ext>
                  </a:extLst>
                </p:cNvPr>
                <p:cNvSpPr/>
                <p:nvPr/>
              </p:nvSpPr>
              <p:spPr>
                <a:xfrm>
                  <a:off x="5410200" y="4099016"/>
                  <a:ext cx="6096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0D291F8-2714-4B46-A6C7-ABEA7AEEEC6F}"/>
                    </a:ext>
                  </a:extLst>
                </p:cNvPr>
                <p:cNvSpPr/>
                <p:nvPr/>
              </p:nvSpPr>
              <p:spPr>
                <a:xfrm>
                  <a:off x="6019800" y="4099014"/>
                  <a:ext cx="6096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" name="Picture 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17CA6D9-F1EE-4C93-8927-69FFC95CF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381554" y="2510018"/>
                <a:ext cx="1362074" cy="1362074"/>
              </a:xfrm>
              <a:prstGeom prst="rect">
                <a:avLst/>
              </a:prstGeom>
            </p:spPr>
          </p:pic>
        </p:grp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C3B76CC-6EE2-4DB5-8DD1-E1204B082A10}"/>
                </a:ext>
              </a:extLst>
            </p:cNvPr>
            <p:cNvSpPr txBox="1">
              <a:spLocks/>
            </p:cNvSpPr>
            <p:nvPr/>
          </p:nvSpPr>
          <p:spPr>
            <a:xfrm>
              <a:off x="1714150" y="4127886"/>
              <a:ext cx="3694417" cy="43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buSzPct val="130000"/>
                <a:defRPr/>
              </a:pPr>
              <a:r>
                <a:rPr lang="en-US" altLang="zh-CN" sz="2400" dirty="0">
                  <a:latin typeface="Tahoma"/>
                  <a:cs typeface="Tahoma"/>
                </a:rPr>
                <a:t>Scanning register arrays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7FFA3D-37D0-47CC-8164-83EE5D0D52FE}"/>
              </a:ext>
            </a:extLst>
          </p:cNvPr>
          <p:cNvGrpSpPr/>
          <p:nvPr/>
        </p:nvGrpSpPr>
        <p:grpSpPr>
          <a:xfrm>
            <a:off x="7147251" y="2228893"/>
            <a:ext cx="3330599" cy="2335725"/>
            <a:chOff x="7147251" y="2228893"/>
            <a:chExt cx="3330599" cy="23357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022F33-2D33-4FB3-B87B-514BC99FA76C}"/>
                </a:ext>
              </a:extLst>
            </p:cNvPr>
            <p:cNvGrpSpPr/>
            <p:nvPr/>
          </p:nvGrpSpPr>
          <p:grpSpPr>
            <a:xfrm>
              <a:off x="7561283" y="2228893"/>
              <a:ext cx="2077618" cy="2023084"/>
              <a:chOff x="6628232" y="2747963"/>
              <a:chExt cx="1677568" cy="1633535"/>
            </a:xfrm>
          </p:grpSpPr>
          <p:pic>
            <p:nvPicPr>
              <p:cNvPr id="12" name="Picture 11" descr="A picture containing drawing, light&#10;&#10;Description automatically generated">
                <a:extLst>
                  <a:ext uri="{FF2B5EF4-FFF2-40B4-BE49-F238E27FC236}">
                    <a16:creationId xmlns:a16="http://schemas.microsoft.com/office/drawing/2014/main" id="{9F64242C-64BE-487E-B6C8-797B33D25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8232" y="2747963"/>
                <a:ext cx="1515643" cy="1463690"/>
              </a:xfrm>
              <a:prstGeom prst="rect">
                <a:avLst/>
              </a:prstGeom>
            </p:spPr>
          </p:pic>
          <p:pic>
            <p:nvPicPr>
              <p:cNvPr id="5" name="Picture 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49CB8B6-B187-4E0A-9ADD-089D8A41B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7125" y="3552823"/>
                <a:ext cx="828675" cy="828675"/>
              </a:xfrm>
              <a:prstGeom prst="rect">
                <a:avLst/>
              </a:prstGeom>
            </p:spPr>
          </p:pic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23B38399-7C3F-4AC3-9C52-CFDB0D03B842}"/>
                </a:ext>
              </a:extLst>
            </p:cNvPr>
            <p:cNvSpPr txBox="1">
              <a:spLocks/>
            </p:cNvSpPr>
            <p:nvPr/>
          </p:nvSpPr>
          <p:spPr>
            <a:xfrm>
              <a:off x="7147251" y="4127886"/>
              <a:ext cx="3330599" cy="43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buSzPct val="130000"/>
                <a:defRPr/>
              </a:pPr>
              <a:r>
                <a:rPr lang="en-US" altLang="zh-CN" sz="2400" dirty="0">
                  <a:latin typeface="Tahoma"/>
                  <a:cs typeface="Tahoma"/>
                </a:rPr>
                <a:t>Caching new updates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7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1363" y="162032"/>
            <a:ext cx="962927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Scanning register arrays end to end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0585" y="5155383"/>
            <a:ext cx="9040051" cy="13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Using the traffic generator in programmable switches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Controlling the synchronization to a reasonable rate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Maintaining a progress index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A0A73-0F60-48A2-8E5E-35E93C5FF735}"/>
              </a:ext>
            </a:extLst>
          </p:cNvPr>
          <p:cNvSpPr/>
          <p:nvPr/>
        </p:nvSpPr>
        <p:spPr>
          <a:xfrm>
            <a:off x="29718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200767-5A43-44AA-9A4B-48FE0F0FC572}"/>
              </a:ext>
            </a:extLst>
          </p:cNvPr>
          <p:cNvSpPr/>
          <p:nvPr/>
        </p:nvSpPr>
        <p:spPr>
          <a:xfrm>
            <a:off x="35814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E20373-E665-4A12-BEBD-1A039CEB2A4D}"/>
              </a:ext>
            </a:extLst>
          </p:cNvPr>
          <p:cNvSpPr/>
          <p:nvPr/>
        </p:nvSpPr>
        <p:spPr>
          <a:xfrm>
            <a:off x="41910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58C558-12A0-43F8-BE66-E78E09CA0959}"/>
              </a:ext>
            </a:extLst>
          </p:cNvPr>
          <p:cNvSpPr/>
          <p:nvPr/>
        </p:nvSpPr>
        <p:spPr>
          <a:xfrm>
            <a:off x="4797690" y="2251090"/>
            <a:ext cx="609600" cy="381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7365834-8C3B-4407-915B-BF1A19D71348}"/>
              </a:ext>
            </a:extLst>
          </p:cNvPr>
          <p:cNvSpPr/>
          <p:nvPr/>
        </p:nvSpPr>
        <p:spPr>
          <a:xfrm>
            <a:off x="54102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9235089-B839-4F06-B49D-F3CB471493AF}"/>
              </a:ext>
            </a:extLst>
          </p:cNvPr>
          <p:cNvSpPr/>
          <p:nvPr/>
        </p:nvSpPr>
        <p:spPr>
          <a:xfrm>
            <a:off x="60198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F6866D-A8C9-4534-863A-EAFD2727AA3B}"/>
              </a:ext>
            </a:extLst>
          </p:cNvPr>
          <p:cNvSpPr/>
          <p:nvPr/>
        </p:nvSpPr>
        <p:spPr>
          <a:xfrm>
            <a:off x="66294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A2D3F76-EB4B-42FC-84A6-83FF4D3379DF}"/>
              </a:ext>
            </a:extLst>
          </p:cNvPr>
          <p:cNvSpPr/>
          <p:nvPr/>
        </p:nvSpPr>
        <p:spPr>
          <a:xfrm>
            <a:off x="723900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B833FA0-67B2-455A-A614-BC7ADAD67357}"/>
              </a:ext>
            </a:extLst>
          </p:cNvPr>
          <p:cNvSpPr/>
          <p:nvPr/>
        </p:nvSpPr>
        <p:spPr>
          <a:xfrm rot="15561173">
            <a:off x="4831367" y="2929195"/>
            <a:ext cx="1494828" cy="864013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rgbClr val="008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EB7DEAD-D1A6-4896-8F7F-CC5EEB615E39}"/>
              </a:ext>
            </a:extLst>
          </p:cNvPr>
          <p:cNvSpPr/>
          <p:nvPr/>
        </p:nvSpPr>
        <p:spPr>
          <a:xfrm rot="15713411" flipH="1">
            <a:off x="3812452" y="2374928"/>
            <a:ext cx="706689" cy="1681004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BBC614-7338-429F-9819-F12F60AF7B2D}"/>
              </a:ext>
            </a:extLst>
          </p:cNvPr>
          <p:cNvGrpSpPr/>
          <p:nvPr/>
        </p:nvGrpSpPr>
        <p:grpSpPr>
          <a:xfrm>
            <a:off x="5562304" y="3646392"/>
            <a:ext cx="2323117" cy="1089179"/>
            <a:chOff x="5562304" y="3646392"/>
            <a:chExt cx="2323117" cy="1089179"/>
          </a:xfrm>
        </p:grpSpPr>
        <p:sp>
          <p:nvSpPr>
            <p:cNvPr id="92" name="TextBox 127">
              <a:extLst>
                <a:ext uri="{FF2B5EF4-FFF2-40B4-BE49-F238E27FC236}">
                  <a16:creationId xmlns:a16="http://schemas.microsoft.com/office/drawing/2014/main" id="{A1757B7C-FE10-4153-8C35-68F766AF65E1}"/>
                </a:ext>
              </a:extLst>
            </p:cNvPr>
            <p:cNvSpPr txBox="1"/>
            <p:nvPr/>
          </p:nvSpPr>
          <p:spPr>
            <a:xfrm>
              <a:off x="5562304" y="4366239"/>
              <a:ext cx="2323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Migration destination</a:t>
              </a:r>
            </a:p>
          </p:txBody>
        </p:sp>
        <p:pic>
          <p:nvPicPr>
            <p:cNvPr id="8" name="Picture 7" descr="A picture containing indoor, sitting, table, bird&#10;&#10;Description automatically generated">
              <a:extLst>
                <a:ext uri="{FF2B5EF4-FFF2-40B4-BE49-F238E27FC236}">
                  <a16:creationId xmlns:a16="http://schemas.microsoft.com/office/drawing/2014/main" id="{635C6A26-E699-4711-99D4-4BE4F699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2000" y="3646392"/>
              <a:ext cx="674306" cy="71984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6B058C-4799-4571-BB2B-3B81F972534E}"/>
              </a:ext>
            </a:extLst>
          </p:cNvPr>
          <p:cNvGrpSpPr/>
          <p:nvPr/>
        </p:nvGrpSpPr>
        <p:grpSpPr>
          <a:xfrm>
            <a:off x="2658180" y="3633561"/>
            <a:ext cx="2142420" cy="1097392"/>
            <a:chOff x="2658180" y="3633561"/>
            <a:chExt cx="2142420" cy="1097392"/>
          </a:xfrm>
        </p:grpSpPr>
        <p:sp>
          <p:nvSpPr>
            <p:cNvPr id="91" name="TextBox 127">
              <a:extLst>
                <a:ext uri="{FF2B5EF4-FFF2-40B4-BE49-F238E27FC236}">
                  <a16:creationId xmlns:a16="http://schemas.microsoft.com/office/drawing/2014/main" id="{DAC860FB-3834-4DB3-949A-410579C2459B}"/>
                </a:ext>
              </a:extLst>
            </p:cNvPr>
            <p:cNvSpPr txBox="1"/>
            <p:nvPr/>
          </p:nvSpPr>
          <p:spPr>
            <a:xfrm>
              <a:off x="2658180" y="4361621"/>
              <a:ext cx="2142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Traffic generator</a:t>
              </a:r>
            </a:p>
          </p:txBody>
        </p:sp>
        <p:pic>
          <p:nvPicPr>
            <p:cNvPr id="26" name="Picture 25" descr="A picture containing room, table&#10;&#10;Description automatically generated">
              <a:extLst>
                <a:ext uri="{FF2B5EF4-FFF2-40B4-BE49-F238E27FC236}">
                  <a16:creationId xmlns:a16="http://schemas.microsoft.com/office/drawing/2014/main" id="{E63716E7-391D-4E45-ABAD-0EDC700C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202" t="14026" r="12333" b="22694"/>
            <a:stretch/>
          </p:blipFill>
          <p:spPr>
            <a:xfrm>
              <a:off x="2707428" y="3633561"/>
              <a:ext cx="946491" cy="793662"/>
            </a:xfrm>
            <a:prstGeom prst="rect">
              <a:avLst/>
            </a:prstGeom>
          </p:spPr>
        </p:pic>
      </p:grpSp>
      <p:sp>
        <p:nvSpPr>
          <p:cNvPr id="27" name="TextBox 127">
            <a:extLst>
              <a:ext uri="{FF2B5EF4-FFF2-40B4-BE49-F238E27FC236}">
                <a16:creationId xmlns:a16="http://schemas.microsoft.com/office/drawing/2014/main" id="{FDEA1236-0A50-410F-8914-86C98BEAE37B}"/>
              </a:ext>
            </a:extLst>
          </p:cNvPr>
          <p:cNvSpPr txBox="1"/>
          <p:nvPr/>
        </p:nvSpPr>
        <p:spPr>
          <a:xfrm>
            <a:off x="3154999" y="1912005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0</a:t>
            </a:r>
          </a:p>
        </p:txBody>
      </p:sp>
      <p:sp>
        <p:nvSpPr>
          <p:cNvPr id="30" name="TextBox 127">
            <a:extLst>
              <a:ext uri="{FF2B5EF4-FFF2-40B4-BE49-F238E27FC236}">
                <a16:creationId xmlns:a16="http://schemas.microsoft.com/office/drawing/2014/main" id="{EA0AA783-B6FF-4D8F-B3BD-A43721FB5A8F}"/>
              </a:ext>
            </a:extLst>
          </p:cNvPr>
          <p:cNvSpPr txBox="1"/>
          <p:nvPr/>
        </p:nvSpPr>
        <p:spPr>
          <a:xfrm>
            <a:off x="3759624" y="1915707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</a:t>
            </a:r>
          </a:p>
        </p:txBody>
      </p:sp>
      <p:sp>
        <p:nvSpPr>
          <p:cNvPr id="31" name="TextBox 127">
            <a:extLst>
              <a:ext uri="{FF2B5EF4-FFF2-40B4-BE49-F238E27FC236}">
                <a16:creationId xmlns:a16="http://schemas.microsoft.com/office/drawing/2014/main" id="{8513EFFC-ADB4-4BB1-93B6-13428E6D0D0D}"/>
              </a:ext>
            </a:extLst>
          </p:cNvPr>
          <p:cNvSpPr txBox="1"/>
          <p:nvPr/>
        </p:nvSpPr>
        <p:spPr>
          <a:xfrm>
            <a:off x="4347371" y="1933078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</a:t>
            </a:r>
          </a:p>
        </p:txBody>
      </p:sp>
      <p:sp>
        <p:nvSpPr>
          <p:cNvPr id="32" name="TextBox 127">
            <a:extLst>
              <a:ext uri="{FF2B5EF4-FFF2-40B4-BE49-F238E27FC236}">
                <a16:creationId xmlns:a16="http://schemas.microsoft.com/office/drawing/2014/main" id="{B0E96E34-7D5D-4E8A-8DFB-271A109C41BB}"/>
              </a:ext>
            </a:extLst>
          </p:cNvPr>
          <p:cNvSpPr txBox="1"/>
          <p:nvPr/>
        </p:nvSpPr>
        <p:spPr>
          <a:xfrm>
            <a:off x="4948047" y="1926358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3</a:t>
            </a:r>
          </a:p>
        </p:txBody>
      </p:sp>
      <p:sp>
        <p:nvSpPr>
          <p:cNvPr id="33" name="TextBox 127">
            <a:extLst>
              <a:ext uri="{FF2B5EF4-FFF2-40B4-BE49-F238E27FC236}">
                <a16:creationId xmlns:a16="http://schemas.microsoft.com/office/drawing/2014/main" id="{67184D16-C71D-4827-B2B5-19CBB496A5D3}"/>
              </a:ext>
            </a:extLst>
          </p:cNvPr>
          <p:cNvSpPr txBox="1"/>
          <p:nvPr/>
        </p:nvSpPr>
        <p:spPr>
          <a:xfrm>
            <a:off x="5561436" y="1938015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4</a:t>
            </a:r>
          </a:p>
        </p:txBody>
      </p:sp>
      <p:sp>
        <p:nvSpPr>
          <p:cNvPr id="34" name="TextBox 127">
            <a:extLst>
              <a:ext uri="{FF2B5EF4-FFF2-40B4-BE49-F238E27FC236}">
                <a16:creationId xmlns:a16="http://schemas.microsoft.com/office/drawing/2014/main" id="{4374696E-DF48-4A74-8360-7BDD59D6B381}"/>
              </a:ext>
            </a:extLst>
          </p:cNvPr>
          <p:cNvSpPr txBox="1"/>
          <p:nvPr/>
        </p:nvSpPr>
        <p:spPr>
          <a:xfrm>
            <a:off x="6131190" y="1893056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…</a:t>
            </a:r>
          </a:p>
        </p:txBody>
      </p:sp>
      <p:sp>
        <p:nvSpPr>
          <p:cNvPr id="35" name="TextBox 127">
            <a:extLst>
              <a:ext uri="{FF2B5EF4-FFF2-40B4-BE49-F238E27FC236}">
                <a16:creationId xmlns:a16="http://schemas.microsoft.com/office/drawing/2014/main" id="{011F577A-BD34-4C66-A361-CF660DBF7030}"/>
              </a:ext>
            </a:extLst>
          </p:cNvPr>
          <p:cNvSpPr txBox="1"/>
          <p:nvPr/>
        </p:nvSpPr>
        <p:spPr>
          <a:xfrm>
            <a:off x="6702123" y="1941702"/>
            <a:ext cx="43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98</a:t>
            </a:r>
          </a:p>
        </p:txBody>
      </p:sp>
      <p:sp>
        <p:nvSpPr>
          <p:cNvPr id="36" name="TextBox 127">
            <a:extLst>
              <a:ext uri="{FF2B5EF4-FFF2-40B4-BE49-F238E27FC236}">
                <a16:creationId xmlns:a16="http://schemas.microsoft.com/office/drawing/2014/main" id="{5AD13FBF-00A2-4003-BF4D-9DD5548DD394}"/>
              </a:ext>
            </a:extLst>
          </p:cNvPr>
          <p:cNvSpPr txBox="1"/>
          <p:nvPr/>
        </p:nvSpPr>
        <p:spPr>
          <a:xfrm>
            <a:off x="7239001" y="1938015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2AE8CA-6000-4361-B9AD-D18940713B74}"/>
              </a:ext>
            </a:extLst>
          </p:cNvPr>
          <p:cNvGrpSpPr/>
          <p:nvPr/>
        </p:nvGrpSpPr>
        <p:grpSpPr>
          <a:xfrm>
            <a:off x="1399641" y="3609361"/>
            <a:ext cx="1395305" cy="687852"/>
            <a:chOff x="1399641" y="3609361"/>
            <a:chExt cx="1395305" cy="687852"/>
          </a:xfrm>
        </p:grpSpPr>
        <p:grpSp>
          <p:nvGrpSpPr>
            <p:cNvPr id="37" name="组合 221">
              <a:extLst>
                <a:ext uri="{FF2B5EF4-FFF2-40B4-BE49-F238E27FC236}">
                  <a16:creationId xmlns:a16="http://schemas.microsoft.com/office/drawing/2014/main" id="{0CEA62FD-7DC9-43E2-8A6D-52CBBBF6AD71}"/>
                </a:ext>
              </a:extLst>
            </p:cNvPr>
            <p:cNvGrpSpPr/>
            <p:nvPr/>
          </p:nvGrpSpPr>
          <p:grpSpPr>
            <a:xfrm>
              <a:off x="2166711" y="3901531"/>
              <a:ext cx="575136" cy="395682"/>
              <a:chOff x="4981148" y="3424246"/>
              <a:chExt cx="1911785" cy="1315269"/>
            </a:xfrm>
          </p:grpSpPr>
          <p:pic>
            <p:nvPicPr>
              <p:cNvPr id="38" name="Picture 2" descr="http://findicons.com/files/icons/1681/siena/128/gear_yellow.png">
                <a:extLst>
                  <a:ext uri="{FF2B5EF4-FFF2-40B4-BE49-F238E27FC236}">
                    <a16:creationId xmlns:a16="http://schemas.microsoft.com/office/drawing/2014/main" id="{87F30F57-2369-4EB1-8B94-6073904857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07828" y="3493975"/>
                <a:ext cx="570407" cy="570408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http://findicons.com/files/icons/1681/siena/128/gear_red.png">
                <a:extLst>
                  <a:ext uri="{FF2B5EF4-FFF2-40B4-BE49-F238E27FC236}">
                    <a16:creationId xmlns:a16="http://schemas.microsoft.com/office/drawing/2014/main" id="{7F924AD0-7A33-404F-9F41-9B625581D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577665" y="3424246"/>
                <a:ext cx="1315268" cy="1315269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findicons.com/files/icons/1681/siena/128/gear_yellow.png">
                <a:extLst>
                  <a:ext uri="{FF2B5EF4-FFF2-40B4-BE49-F238E27FC236}">
                    <a16:creationId xmlns:a16="http://schemas.microsoft.com/office/drawing/2014/main" id="{11E5BEE5-702F-4A95-B76D-838172058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81148" y="3867496"/>
                <a:ext cx="767190" cy="767191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127">
              <a:extLst>
                <a:ext uri="{FF2B5EF4-FFF2-40B4-BE49-F238E27FC236}">
                  <a16:creationId xmlns:a16="http://schemas.microsoft.com/office/drawing/2014/main" id="{1F4B907A-2C6D-4456-9303-C20D7052F6DB}"/>
                </a:ext>
              </a:extLst>
            </p:cNvPr>
            <p:cNvSpPr txBox="1"/>
            <p:nvPr/>
          </p:nvSpPr>
          <p:spPr>
            <a:xfrm>
              <a:off x="1399641" y="3609361"/>
              <a:ext cx="139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Rate control</a:t>
              </a:r>
            </a:p>
          </p:txBody>
        </p:sp>
      </p:grp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A9E8DD6-1127-4DC8-87F1-E402D8F46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833928" y="2162541"/>
            <a:ext cx="542943" cy="542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02EB04-96BD-4160-A5B3-C872579116B0}"/>
              </a:ext>
            </a:extLst>
          </p:cNvPr>
          <p:cNvGrpSpPr/>
          <p:nvPr/>
        </p:nvGrpSpPr>
        <p:grpSpPr>
          <a:xfrm>
            <a:off x="6830970" y="2772822"/>
            <a:ext cx="1125322" cy="675490"/>
            <a:chOff x="6830970" y="2772822"/>
            <a:chExt cx="1125322" cy="675490"/>
          </a:xfrm>
        </p:grpSpPr>
        <p:sp>
          <p:nvSpPr>
            <p:cNvPr id="89" name="TextBox 127">
              <a:extLst>
                <a:ext uri="{FF2B5EF4-FFF2-40B4-BE49-F238E27FC236}">
                  <a16:creationId xmlns:a16="http://schemas.microsoft.com/office/drawing/2014/main" id="{D85F71CB-696E-4F25-B639-1857669E7082}"/>
                </a:ext>
              </a:extLst>
            </p:cNvPr>
            <p:cNvSpPr txBox="1"/>
            <p:nvPr/>
          </p:nvSpPr>
          <p:spPr>
            <a:xfrm>
              <a:off x="6830970" y="2801981"/>
              <a:ext cx="112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Scanning</a:t>
              </a:r>
              <a:r>
                <a:rPr lang="en-US" altLang="zh-CN" b="1" dirty="0"/>
                <a:t> direction</a:t>
              </a:r>
              <a:endParaRPr lang="en-US" b="1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0988ED2-F42A-410E-BE03-AC5B63B2E685}"/>
                </a:ext>
              </a:extLst>
            </p:cNvPr>
            <p:cNvCxnSpPr>
              <a:cxnSpLocks/>
            </p:cNvCxnSpPr>
            <p:nvPr/>
          </p:nvCxnSpPr>
          <p:spPr>
            <a:xfrm>
              <a:off x="6839589" y="2772822"/>
              <a:ext cx="1108632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127">
            <a:extLst>
              <a:ext uri="{FF2B5EF4-FFF2-40B4-BE49-F238E27FC236}">
                <a16:creationId xmlns:a16="http://schemas.microsoft.com/office/drawing/2014/main" id="{B4373781-9AA8-451B-9074-33144B6BE87E}"/>
              </a:ext>
            </a:extLst>
          </p:cNvPr>
          <p:cNvSpPr txBox="1"/>
          <p:nvPr/>
        </p:nvSpPr>
        <p:spPr>
          <a:xfrm>
            <a:off x="8077200" y="24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Register array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36378B-7159-418D-B3F1-C63B1C4D5B83}"/>
              </a:ext>
            </a:extLst>
          </p:cNvPr>
          <p:cNvSpPr/>
          <p:nvPr/>
        </p:nvSpPr>
        <p:spPr>
          <a:xfrm>
            <a:off x="4797690" y="225109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52" grpId="0" animBg="1"/>
      <p:bldP spid="87" grpId="0" animBg="1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7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8976" y="162032"/>
            <a:ext cx="1023404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Caching and aggregating dirty data in a delta array</a:t>
            </a:r>
            <a:endParaRPr lang="en-US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64069" y="5800714"/>
            <a:ext cx="8839200" cy="904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altLang="zh-CN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aching and aggregating dirty data in a delta array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Scanning through the delta array at the end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A0A73-0F60-48A2-8E5E-35E93C5FF735}"/>
              </a:ext>
            </a:extLst>
          </p:cNvPr>
          <p:cNvSpPr/>
          <p:nvPr/>
        </p:nvSpPr>
        <p:spPr>
          <a:xfrm>
            <a:off x="2971800" y="2598057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200767-5A43-44AA-9A4B-48FE0F0FC572}"/>
              </a:ext>
            </a:extLst>
          </p:cNvPr>
          <p:cNvSpPr/>
          <p:nvPr/>
        </p:nvSpPr>
        <p:spPr>
          <a:xfrm>
            <a:off x="3581400" y="2598057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E20373-E665-4A12-BEBD-1A039CEB2A4D}"/>
              </a:ext>
            </a:extLst>
          </p:cNvPr>
          <p:cNvSpPr/>
          <p:nvPr/>
        </p:nvSpPr>
        <p:spPr>
          <a:xfrm>
            <a:off x="4191000" y="2598057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58C558-12A0-43F8-BE66-E78E09CA0959}"/>
              </a:ext>
            </a:extLst>
          </p:cNvPr>
          <p:cNvSpPr/>
          <p:nvPr/>
        </p:nvSpPr>
        <p:spPr>
          <a:xfrm>
            <a:off x="4800600" y="2598057"/>
            <a:ext cx="609600" cy="381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7365834-8C3B-4407-915B-BF1A19D71348}"/>
              </a:ext>
            </a:extLst>
          </p:cNvPr>
          <p:cNvSpPr/>
          <p:nvPr/>
        </p:nvSpPr>
        <p:spPr>
          <a:xfrm>
            <a:off x="5410200" y="2598057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9235089-B839-4F06-B49D-F3CB471493AF}"/>
              </a:ext>
            </a:extLst>
          </p:cNvPr>
          <p:cNvSpPr/>
          <p:nvPr/>
        </p:nvSpPr>
        <p:spPr>
          <a:xfrm>
            <a:off x="6019800" y="2598057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F6866D-A8C9-4534-863A-EAFD2727AA3B}"/>
              </a:ext>
            </a:extLst>
          </p:cNvPr>
          <p:cNvSpPr/>
          <p:nvPr/>
        </p:nvSpPr>
        <p:spPr>
          <a:xfrm>
            <a:off x="6629400" y="2598057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A2D3F76-EB4B-42FC-84A6-83FF4D3379DF}"/>
              </a:ext>
            </a:extLst>
          </p:cNvPr>
          <p:cNvSpPr/>
          <p:nvPr/>
        </p:nvSpPr>
        <p:spPr>
          <a:xfrm>
            <a:off x="7239000" y="2598057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B833FA0-67B2-455A-A614-BC7ADAD67357}"/>
              </a:ext>
            </a:extLst>
          </p:cNvPr>
          <p:cNvSpPr/>
          <p:nvPr/>
        </p:nvSpPr>
        <p:spPr>
          <a:xfrm rot="16004113">
            <a:off x="4214337" y="3491349"/>
            <a:ext cx="894079" cy="2179226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rgbClr val="008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EB7DEAD-D1A6-4896-8F7F-CC5EEB615E39}"/>
              </a:ext>
            </a:extLst>
          </p:cNvPr>
          <p:cNvSpPr/>
          <p:nvPr/>
        </p:nvSpPr>
        <p:spPr>
          <a:xfrm rot="15713411" flipH="1">
            <a:off x="2882737" y="4221330"/>
            <a:ext cx="528367" cy="429066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127">
            <a:extLst>
              <a:ext uri="{FF2B5EF4-FFF2-40B4-BE49-F238E27FC236}">
                <a16:creationId xmlns:a16="http://schemas.microsoft.com/office/drawing/2014/main" id="{725C2685-6FD5-4C16-8824-99CB38836E5A}"/>
              </a:ext>
            </a:extLst>
          </p:cNvPr>
          <p:cNvSpPr txBox="1"/>
          <p:nvPr/>
        </p:nvSpPr>
        <p:spPr>
          <a:xfrm>
            <a:off x="4297680" y="115263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Normal traffic</a:t>
            </a:r>
          </a:p>
        </p:txBody>
      </p:sp>
      <p:sp>
        <p:nvSpPr>
          <p:cNvPr id="89" name="TextBox 127">
            <a:extLst>
              <a:ext uri="{FF2B5EF4-FFF2-40B4-BE49-F238E27FC236}">
                <a16:creationId xmlns:a16="http://schemas.microsoft.com/office/drawing/2014/main" id="{D85F71CB-696E-4F25-B639-1857669E7082}"/>
              </a:ext>
            </a:extLst>
          </p:cNvPr>
          <p:cNvSpPr txBox="1"/>
          <p:nvPr/>
        </p:nvSpPr>
        <p:spPr>
          <a:xfrm>
            <a:off x="7924800" y="25980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Register array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84B1D5-9016-45AA-B782-FFD7D4172311}"/>
              </a:ext>
            </a:extLst>
          </p:cNvPr>
          <p:cNvGrpSpPr/>
          <p:nvPr/>
        </p:nvGrpSpPr>
        <p:grpSpPr>
          <a:xfrm>
            <a:off x="5489785" y="4658499"/>
            <a:ext cx="2323117" cy="1089179"/>
            <a:chOff x="5489785" y="4658499"/>
            <a:chExt cx="2323117" cy="1089179"/>
          </a:xfrm>
        </p:grpSpPr>
        <p:sp>
          <p:nvSpPr>
            <p:cNvPr id="92" name="TextBox 127">
              <a:extLst>
                <a:ext uri="{FF2B5EF4-FFF2-40B4-BE49-F238E27FC236}">
                  <a16:creationId xmlns:a16="http://schemas.microsoft.com/office/drawing/2014/main" id="{A1757B7C-FE10-4153-8C35-68F766AF65E1}"/>
                </a:ext>
              </a:extLst>
            </p:cNvPr>
            <p:cNvSpPr txBox="1"/>
            <p:nvPr/>
          </p:nvSpPr>
          <p:spPr>
            <a:xfrm>
              <a:off x="5489785" y="5378346"/>
              <a:ext cx="2323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Migration destination</a:t>
              </a:r>
            </a:p>
          </p:txBody>
        </p:sp>
        <p:pic>
          <p:nvPicPr>
            <p:cNvPr id="8" name="Picture 7" descr="A picture containing indoor, sitting, table, bird&#10;&#10;Description automatically generated">
              <a:extLst>
                <a:ext uri="{FF2B5EF4-FFF2-40B4-BE49-F238E27FC236}">
                  <a16:creationId xmlns:a16="http://schemas.microsoft.com/office/drawing/2014/main" id="{635C6A26-E699-4711-99D4-4BE4F699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481" y="4658499"/>
              <a:ext cx="674306" cy="719847"/>
            </a:xfrm>
            <a:prstGeom prst="rect">
              <a:avLst/>
            </a:prstGeom>
          </p:spPr>
        </p:pic>
      </p:grpSp>
      <p:pic>
        <p:nvPicPr>
          <p:cNvPr id="28" name="Picture 27" descr="MCj04326230000[1]">
            <a:extLst>
              <a:ext uri="{FF2B5EF4-FFF2-40B4-BE49-F238E27FC236}">
                <a16:creationId xmlns:a16="http://schemas.microsoft.com/office/drawing/2014/main" id="{EBF2F88C-5C42-465C-9763-8F71C95C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250" y="1091183"/>
            <a:ext cx="738050" cy="738050"/>
          </a:xfrm>
          <a:prstGeom prst="rect">
            <a:avLst/>
          </a:prstGeom>
          <a:noFill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FA98BB-3E9B-487A-9958-089DFC71EC03}"/>
              </a:ext>
            </a:extLst>
          </p:cNvPr>
          <p:cNvSpPr/>
          <p:nvPr/>
        </p:nvSpPr>
        <p:spPr>
          <a:xfrm flipH="1">
            <a:off x="4488496" y="1658734"/>
            <a:ext cx="2293302" cy="950620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75302B-14A0-4305-A34D-2C1DE5FF89F7}"/>
              </a:ext>
            </a:extLst>
          </p:cNvPr>
          <p:cNvGrpSpPr/>
          <p:nvPr/>
        </p:nvGrpSpPr>
        <p:grpSpPr>
          <a:xfrm>
            <a:off x="2585661" y="4684331"/>
            <a:ext cx="2142420" cy="1097392"/>
            <a:chOff x="2585661" y="4684331"/>
            <a:chExt cx="2142420" cy="1097392"/>
          </a:xfrm>
        </p:grpSpPr>
        <p:sp>
          <p:nvSpPr>
            <p:cNvPr id="91" name="TextBox 127">
              <a:extLst>
                <a:ext uri="{FF2B5EF4-FFF2-40B4-BE49-F238E27FC236}">
                  <a16:creationId xmlns:a16="http://schemas.microsoft.com/office/drawing/2014/main" id="{DAC860FB-3834-4DB3-949A-410579C2459B}"/>
                </a:ext>
              </a:extLst>
            </p:cNvPr>
            <p:cNvSpPr txBox="1"/>
            <p:nvPr/>
          </p:nvSpPr>
          <p:spPr>
            <a:xfrm>
              <a:off x="2585661" y="5412391"/>
              <a:ext cx="2142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Traffic generator</a:t>
              </a:r>
            </a:p>
          </p:txBody>
        </p:sp>
        <p:pic>
          <p:nvPicPr>
            <p:cNvPr id="26" name="Picture 25" descr="A picture containing room, table&#10;&#10;Description automatically generated">
              <a:extLst>
                <a:ext uri="{FF2B5EF4-FFF2-40B4-BE49-F238E27FC236}">
                  <a16:creationId xmlns:a16="http://schemas.microsoft.com/office/drawing/2014/main" id="{E63716E7-391D-4E45-ABAD-0EDC700C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02" t="14026" r="12333" b="22694"/>
            <a:stretch/>
          </p:blipFill>
          <p:spPr>
            <a:xfrm>
              <a:off x="2634909" y="4684331"/>
              <a:ext cx="946491" cy="793662"/>
            </a:xfrm>
            <a:prstGeom prst="rect">
              <a:avLst/>
            </a:prstGeom>
          </p:spPr>
        </p:pic>
      </p:grpSp>
      <p:sp>
        <p:nvSpPr>
          <p:cNvPr id="27" name="TextBox 127">
            <a:extLst>
              <a:ext uri="{FF2B5EF4-FFF2-40B4-BE49-F238E27FC236}">
                <a16:creationId xmlns:a16="http://schemas.microsoft.com/office/drawing/2014/main" id="{FDEA1236-0A50-410F-8914-86C98BEAE37B}"/>
              </a:ext>
            </a:extLst>
          </p:cNvPr>
          <p:cNvSpPr txBox="1"/>
          <p:nvPr/>
        </p:nvSpPr>
        <p:spPr>
          <a:xfrm>
            <a:off x="3154999" y="2258972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0</a:t>
            </a:r>
          </a:p>
        </p:txBody>
      </p:sp>
      <p:sp>
        <p:nvSpPr>
          <p:cNvPr id="30" name="TextBox 127">
            <a:extLst>
              <a:ext uri="{FF2B5EF4-FFF2-40B4-BE49-F238E27FC236}">
                <a16:creationId xmlns:a16="http://schemas.microsoft.com/office/drawing/2014/main" id="{EA0AA783-B6FF-4D8F-B3BD-A43721FB5A8F}"/>
              </a:ext>
            </a:extLst>
          </p:cNvPr>
          <p:cNvSpPr txBox="1"/>
          <p:nvPr/>
        </p:nvSpPr>
        <p:spPr>
          <a:xfrm>
            <a:off x="3759624" y="2262674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</a:t>
            </a:r>
          </a:p>
        </p:txBody>
      </p:sp>
      <p:sp>
        <p:nvSpPr>
          <p:cNvPr id="31" name="TextBox 127">
            <a:extLst>
              <a:ext uri="{FF2B5EF4-FFF2-40B4-BE49-F238E27FC236}">
                <a16:creationId xmlns:a16="http://schemas.microsoft.com/office/drawing/2014/main" id="{8513EFFC-ADB4-4BB1-93B6-13428E6D0D0D}"/>
              </a:ext>
            </a:extLst>
          </p:cNvPr>
          <p:cNvSpPr txBox="1"/>
          <p:nvPr/>
        </p:nvSpPr>
        <p:spPr>
          <a:xfrm>
            <a:off x="4347371" y="2280045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</a:t>
            </a:r>
          </a:p>
        </p:txBody>
      </p:sp>
      <p:sp>
        <p:nvSpPr>
          <p:cNvPr id="32" name="TextBox 127">
            <a:extLst>
              <a:ext uri="{FF2B5EF4-FFF2-40B4-BE49-F238E27FC236}">
                <a16:creationId xmlns:a16="http://schemas.microsoft.com/office/drawing/2014/main" id="{B0E96E34-7D5D-4E8A-8DFB-271A109C41BB}"/>
              </a:ext>
            </a:extLst>
          </p:cNvPr>
          <p:cNvSpPr txBox="1"/>
          <p:nvPr/>
        </p:nvSpPr>
        <p:spPr>
          <a:xfrm>
            <a:off x="4948047" y="2273325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3</a:t>
            </a:r>
          </a:p>
        </p:txBody>
      </p:sp>
      <p:sp>
        <p:nvSpPr>
          <p:cNvPr id="33" name="TextBox 127">
            <a:extLst>
              <a:ext uri="{FF2B5EF4-FFF2-40B4-BE49-F238E27FC236}">
                <a16:creationId xmlns:a16="http://schemas.microsoft.com/office/drawing/2014/main" id="{67184D16-C71D-4827-B2B5-19CBB496A5D3}"/>
              </a:ext>
            </a:extLst>
          </p:cNvPr>
          <p:cNvSpPr txBox="1"/>
          <p:nvPr/>
        </p:nvSpPr>
        <p:spPr>
          <a:xfrm>
            <a:off x="5561436" y="2284982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4</a:t>
            </a:r>
          </a:p>
        </p:txBody>
      </p:sp>
      <p:sp>
        <p:nvSpPr>
          <p:cNvPr id="34" name="TextBox 127">
            <a:extLst>
              <a:ext uri="{FF2B5EF4-FFF2-40B4-BE49-F238E27FC236}">
                <a16:creationId xmlns:a16="http://schemas.microsoft.com/office/drawing/2014/main" id="{4374696E-DF48-4A74-8360-7BDD59D6B381}"/>
              </a:ext>
            </a:extLst>
          </p:cNvPr>
          <p:cNvSpPr txBox="1"/>
          <p:nvPr/>
        </p:nvSpPr>
        <p:spPr>
          <a:xfrm>
            <a:off x="6131190" y="2240023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…</a:t>
            </a:r>
          </a:p>
        </p:txBody>
      </p:sp>
      <p:sp>
        <p:nvSpPr>
          <p:cNvPr id="35" name="TextBox 127">
            <a:extLst>
              <a:ext uri="{FF2B5EF4-FFF2-40B4-BE49-F238E27FC236}">
                <a16:creationId xmlns:a16="http://schemas.microsoft.com/office/drawing/2014/main" id="{011F577A-BD34-4C66-A361-CF660DBF7030}"/>
              </a:ext>
            </a:extLst>
          </p:cNvPr>
          <p:cNvSpPr txBox="1"/>
          <p:nvPr/>
        </p:nvSpPr>
        <p:spPr>
          <a:xfrm>
            <a:off x="6702123" y="2288669"/>
            <a:ext cx="43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98</a:t>
            </a:r>
          </a:p>
        </p:txBody>
      </p:sp>
      <p:sp>
        <p:nvSpPr>
          <p:cNvPr id="36" name="TextBox 127">
            <a:extLst>
              <a:ext uri="{FF2B5EF4-FFF2-40B4-BE49-F238E27FC236}">
                <a16:creationId xmlns:a16="http://schemas.microsoft.com/office/drawing/2014/main" id="{5AD13FBF-00A2-4003-BF4D-9DD5548DD394}"/>
              </a:ext>
            </a:extLst>
          </p:cNvPr>
          <p:cNvSpPr txBox="1"/>
          <p:nvPr/>
        </p:nvSpPr>
        <p:spPr>
          <a:xfrm>
            <a:off x="7239001" y="2284982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BDA831-F9F5-495B-BB94-5CE7549A09C6}"/>
              </a:ext>
            </a:extLst>
          </p:cNvPr>
          <p:cNvGrpSpPr/>
          <p:nvPr/>
        </p:nvGrpSpPr>
        <p:grpSpPr>
          <a:xfrm>
            <a:off x="1327122" y="4660131"/>
            <a:ext cx="1395305" cy="687852"/>
            <a:chOff x="1327122" y="4660131"/>
            <a:chExt cx="1395305" cy="687852"/>
          </a:xfrm>
        </p:grpSpPr>
        <p:grpSp>
          <p:nvGrpSpPr>
            <p:cNvPr id="37" name="组合 221">
              <a:extLst>
                <a:ext uri="{FF2B5EF4-FFF2-40B4-BE49-F238E27FC236}">
                  <a16:creationId xmlns:a16="http://schemas.microsoft.com/office/drawing/2014/main" id="{0CEA62FD-7DC9-43E2-8A6D-52CBBBF6AD71}"/>
                </a:ext>
              </a:extLst>
            </p:cNvPr>
            <p:cNvGrpSpPr/>
            <p:nvPr/>
          </p:nvGrpSpPr>
          <p:grpSpPr>
            <a:xfrm>
              <a:off x="2094192" y="4952301"/>
              <a:ext cx="575136" cy="395682"/>
              <a:chOff x="4981148" y="3424246"/>
              <a:chExt cx="1911785" cy="1315269"/>
            </a:xfrm>
          </p:grpSpPr>
          <p:pic>
            <p:nvPicPr>
              <p:cNvPr id="38" name="Picture 2" descr="http://findicons.com/files/icons/1681/siena/128/gear_yellow.png">
                <a:extLst>
                  <a:ext uri="{FF2B5EF4-FFF2-40B4-BE49-F238E27FC236}">
                    <a16:creationId xmlns:a16="http://schemas.microsoft.com/office/drawing/2014/main" id="{87F30F57-2369-4EB1-8B94-6073904857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07828" y="3493975"/>
                <a:ext cx="570407" cy="570408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http://findicons.com/files/icons/1681/siena/128/gear_red.png">
                <a:extLst>
                  <a:ext uri="{FF2B5EF4-FFF2-40B4-BE49-F238E27FC236}">
                    <a16:creationId xmlns:a16="http://schemas.microsoft.com/office/drawing/2014/main" id="{7F924AD0-7A33-404F-9F41-9B625581D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77665" y="3424246"/>
                <a:ext cx="1315268" cy="1315269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findicons.com/files/icons/1681/siena/128/gear_yellow.png">
                <a:extLst>
                  <a:ext uri="{FF2B5EF4-FFF2-40B4-BE49-F238E27FC236}">
                    <a16:creationId xmlns:a16="http://schemas.microsoft.com/office/drawing/2014/main" id="{11E5BEE5-702F-4A95-B76D-838172058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81148" y="3867496"/>
                <a:ext cx="767190" cy="767191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127">
              <a:extLst>
                <a:ext uri="{FF2B5EF4-FFF2-40B4-BE49-F238E27FC236}">
                  <a16:creationId xmlns:a16="http://schemas.microsoft.com/office/drawing/2014/main" id="{1F4B907A-2C6D-4456-9303-C20D7052F6DB}"/>
                </a:ext>
              </a:extLst>
            </p:cNvPr>
            <p:cNvSpPr txBox="1"/>
            <p:nvPr/>
          </p:nvSpPr>
          <p:spPr>
            <a:xfrm>
              <a:off x="1327122" y="4660131"/>
              <a:ext cx="139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Rate control</a:t>
              </a: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FA11895-F213-4A3A-B487-60379577181E}"/>
              </a:ext>
            </a:extLst>
          </p:cNvPr>
          <p:cNvSpPr/>
          <p:nvPr/>
        </p:nvSpPr>
        <p:spPr>
          <a:xfrm>
            <a:off x="3994611" y="1658735"/>
            <a:ext cx="493885" cy="939322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31B9AC9-0BD0-4A15-B404-E6B76544FA56}"/>
              </a:ext>
            </a:extLst>
          </p:cNvPr>
          <p:cNvSpPr/>
          <p:nvPr/>
        </p:nvSpPr>
        <p:spPr>
          <a:xfrm flipH="1">
            <a:off x="4497260" y="1658735"/>
            <a:ext cx="1081519" cy="954200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68567C-7FC2-4D0A-BA2F-235FD1BA9259}"/>
              </a:ext>
            </a:extLst>
          </p:cNvPr>
          <p:cNvSpPr/>
          <p:nvPr/>
        </p:nvSpPr>
        <p:spPr>
          <a:xfrm>
            <a:off x="29718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90325C-9FC8-434B-BFB8-37621A26B8AA}"/>
              </a:ext>
            </a:extLst>
          </p:cNvPr>
          <p:cNvSpPr/>
          <p:nvPr/>
        </p:nvSpPr>
        <p:spPr>
          <a:xfrm>
            <a:off x="35814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45B5F5-3DD0-46D2-B5F4-D574BBE71B56}"/>
              </a:ext>
            </a:extLst>
          </p:cNvPr>
          <p:cNvSpPr/>
          <p:nvPr/>
        </p:nvSpPr>
        <p:spPr>
          <a:xfrm>
            <a:off x="41910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411EB0-1EC1-4732-A6F0-98E81920310B}"/>
              </a:ext>
            </a:extLst>
          </p:cNvPr>
          <p:cNvSpPr/>
          <p:nvPr/>
        </p:nvSpPr>
        <p:spPr>
          <a:xfrm>
            <a:off x="48006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28DD42-C1C1-4C27-9CC9-0F95F0A87C51}"/>
              </a:ext>
            </a:extLst>
          </p:cNvPr>
          <p:cNvSpPr/>
          <p:nvPr/>
        </p:nvSpPr>
        <p:spPr>
          <a:xfrm>
            <a:off x="54102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23A018-1F3B-4208-A160-7FA2FCE03B96}"/>
              </a:ext>
            </a:extLst>
          </p:cNvPr>
          <p:cNvSpPr/>
          <p:nvPr/>
        </p:nvSpPr>
        <p:spPr>
          <a:xfrm>
            <a:off x="60198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5BB261-9771-4698-9A8F-217D7EA33975}"/>
              </a:ext>
            </a:extLst>
          </p:cNvPr>
          <p:cNvSpPr/>
          <p:nvPr/>
        </p:nvSpPr>
        <p:spPr>
          <a:xfrm>
            <a:off x="66294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A50736-0371-4ABA-A586-8D5A3140DF8B}"/>
              </a:ext>
            </a:extLst>
          </p:cNvPr>
          <p:cNvSpPr/>
          <p:nvPr/>
        </p:nvSpPr>
        <p:spPr>
          <a:xfrm>
            <a:off x="7239001" y="361861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127">
            <a:extLst>
              <a:ext uri="{FF2B5EF4-FFF2-40B4-BE49-F238E27FC236}">
                <a16:creationId xmlns:a16="http://schemas.microsoft.com/office/drawing/2014/main" id="{74F441A3-5AE9-40DB-9408-1B854BD388A7}"/>
              </a:ext>
            </a:extLst>
          </p:cNvPr>
          <p:cNvSpPr txBox="1"/>
          <p:nvPr/>
        </p:nvSpPr>
        <p:spPr>
          <a:xfrm>
            <a:off x="7924801" y="361861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Delta array</a:t>
            </a:r>
          </a:p>
        </p:txBody>
      </p:sp>
      <p:sp>
        <p:nvSpPr>
          <p:cNvPr id="54" name="TextBox 127">
            <a:extLst>
              <a:ext uri="{FF2B5EF4-FFF2-40B4-BE49-F238E27FC236}">
                <a16:creationId xmlns:a16="http://schemas.microsoft.com/office/drawing/2014/main" id="{E362679C-E0E6-42EA-A9A9-09F48C38745A}"/>
              </a:ext>
            </a:extLst>
          </p:cNvPr>
          <p:cNvSpPr txBox="1"/>
          <p:nvPr/>
        </p:nvSpPr>
        <p:spPr>
          <a:xfrm>
            <a:off x="3155000" y="3279525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0</a:t>
            </a:r>
          </a:p>
        </p:txBody>
      </p:sp>
      <p:sp>
        <p:nvSpPr>
          <p:cNvPr id="55" name="TextBox 127">
            <a:extLst>
              <a:ext uri="{FF2B5EF4-FFF2-40B4-BE49-F238E27FC236}">
                <a16:creationId xmlns:a16="http://schemas.microsoft.com/office/drawing/2014/main" id="{B996A663-89A2-44FC-8049-F6F59E8B4F25}"/>
              </a:ext>
            </a:extLst>
          </p:cNvPr>
          <p:cNvSpPr txBox="1"/>
          <p:nvPr/>
        </p:nvSpPr>
        <p:spPr>
          <a:xfrm>
            <a:off x="3900260" y="3283227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</a:t>
            </a:r>
          </a:p>
        </p:txBody>
      </p:sp>
      <p:sp>
        <p:nvSpPr>
          <p:cNvPr id="56" name="TextBox 127">
            <a:extLst>
              <a:ext uri="{FF2B5EF4-FFF2-40B4-BE49-F238E27FC236}">
                <a16:creationId xmlns:a16="http://schemas.microsoft.com/office/drawing/2014/main" id="{5D91D633-DF9A-4B4C-A7A2-11764EBAFF25}"/>
              </a:ext>
            </a:extLst>
          </p:cNvPr>
          <p:cNvSpPr txBox="1"/>
          <p:nvPr/>
        </p:nvSpPr>
        <p:spPr>
          <a:xfrm>
            <a:off x="4347372" y="3300598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</a:t>
            </a:r>
          </a:p>
        </p:txBody>
      </p:sp>
      <p:sp>
        <p:nvSpPr>
          <p:cNvPr id="57" name="TextBox 127">
            <a:extLst>
              <a:ext uri="{FF2B5EF4-FFF2-40B4-BE49-F238E27FC236}">
                <a16:creationId xmlns:a16="http://schemas.microsoft.com/office/drawing/2014/main" id="{416D78F9-748A-4954-8EB2-E3E1EE275626}"/>
              </a:ext>
            </a:extLst>
          </p:cNvPr>
          <p:cNvSpPr txBox="1"/>
          <p:nvPr/>
        </p:nvSpPr>
        <p:spPr>
          <a:xfrm>
            <a:off x="4948048" y="3293878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3</a:t>
            </a:r>
          </a:p>
        </p:txBody>
      </p:sp>
      <p:sp>
        <p:nvSpPr>
          <p:cNvPr id="58" name="TextBox 127">
            <a:extLst>
              <a:ext uri="{FF2B5EF4-FFF2-40B4-BE49-F238E27FC236}">
                <a16:creationId xmlns:a16="http://schemas.microsoft.com/office/drawing/2014/main" id="{27771738-C74B-45E8-834D-D0FA48B4C428}"/>
              </a:ext>
            </a:extLst>
          </p:cNvPr>
          <p:cNvSpPr txBox="1"/>
          <p:nvPr/>
        </p:nvSpPr>
        <p:spPr>
          <a:xfrm>
            <a:off x="5561437" y="3305535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4</a:t>
            </a:r>
          </a:p>
        </p:txBody>
      </p:sp>
      <p:sp>
        <p:nvSpPr>
          <p:cNvPr id="59" name="TextBox 127">
            <a:extLst>
              <a:ext uri="{FF2B5EF4-FFF2-40B4-BE49-F238E27FC236}">
                <a16:creationId xmlns:a16="http://schemas.microsoft.com/office/drawing/2014/main" id="{C67EC258-2249-4FD2-B279-3C573CC93F57}"/>
              </a:ext>
            </a:extLst>
          </p:cNvPr>
          <p:cNvSpPr txBox="1"/>
          <p:nvPr/>
        </p:nvSpPr>
        <p:spPr>
          <a:xfrm>
            <a:off x="6131191" y="3260576"/>
            <a:ext cx="3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…</a:t>
            </a:r>
          </a:p>
        </p:txBody>
      </p:sp>
      <p:sp>
        <p:nvSpPr>
          <p:cNvPr id="60" name="TextBox 127">
            <a:extLst>
              <a:ext uri="{FF2B5EF4-FFF2-40B4-BE49-F238E27FC236}">
                <a16:creationId xmlns:a16="http://schemas.microsoft.com/office/drawing/2014/main" id="{23CB0AD1-C181-4E6E-B506-73B69F21254A}"/>
              </a:ext>
            </a:extLst>
          </p:cNvPr>
          <p:cNvSpPr txBox="1"/>
          <p:nvPr/>
        </p:nvSpPr>
        <p:spPr>
          <a:xfrm>
            <a:off x="6702124" y="3309222"/>
            <a:ext cx="43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98</a:t>
            </a:r>
          </a:p>
        </p:txBody>
      </p:sp>
      <p:sp>
        <p:nvSpPr>
          <p:cNvPr id="61" name="TextBox 127">
            <a:extLst>
              <a:ext uri="{FF2B5EF4-FFF2-40B4-BE49-F238E27FC236}">
                <a16:creationId xmlns:a16="http://schemas.microsoft.com/office/drawing/2014/main" id="{A076E8AF-F451-4702-9FEB-AA1DA841C490}"/>
              </a:ext>
            </a:extLst>
          </p:cNvPr>
          <p:cNvSpPr txBox="1"/>
          <p:nvPr/>
        </p:nvSpPr>
        <p:spPr>
          <a:xfrm>
            <a:off x="7239002" y="3305535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100</a:t>
            </a:r>
          </a:p>
        </p:txBody>
      </p:sp>
      <p:sp>
        <p:nvSpPr>
          <p:cNvPr id="62" name="Right Arrow 84">
            <a:extLst>
              <a:ext uri="{FF2B5EF4-FFF2-40B4-BE49-F238E27FC236}">
                <a16:creationId xmlns:a16="http://schemas.microsoft.com/office/drawing/2014/main" id="{DAE1EBB6-0B12-445B-8A28-21B2336C2342}"/>
              </a:ext>
            </a:extLst>
          </p:cNvPr>
          <p:cNvSpPr/>
          <p:nvPr/>
        </p:nvSpPr>
        <p:spPr>
          <a:xfrm rot="5400000">
            <a:off x="3584127" y="3233879"/>
            <a:ext cx="616451" cy="127075"/>
          </a:xfrm>
          <a:prstGeom prst="rightArrow">
            <a:avLst/>
          </a:prstGeom>
          <a:pattFill prst="wdUpDiag">
            <a:fgClr>
              <a:schemeClr val="accent2"/>
            </a:fgClr>
            <a:bgClr>
              <a:sysClr val="window" lastClr="FFFFFF"/>
            </a:bgClr>
          </a:patt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900E7499-BD8C-4083-B092-B32ED5605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33928" y="2527434"/>
            <a:ext cx="542943" cy="542943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6C709AC4-FC59-4521-B370-F34645751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005130" y="3547306"/>
            <a:ext cx="542943" cy="542943"/>
          </a:xfrm>
          <a:prstGeom prst="rect">
            <a:avLst/>
          </a:prstGeom>
        </p:spPr>
      </p:pic>
      <p:pic>
        <p:nvPicPr>
          <p:cNvPr id="65" name="Picture 2" descr="Download latest proxy list - Download latest proxy list">
            <a:extLst>
              <a:ext uri="{FF2B5EF4-FFF2-40B4-BE49-F238E27FC236}">
                <a16:creationId xmlns:a16="http://schemas.microsoft.com/office/drawing/2014/main" id="{1305CB55-9D17-4F0F-916C-6337889A9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2263" y="3518424"/>
            <a:ext cx="398302" cy="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52" grpId="0" animBg="1"/>
      <p:bldP spid="87" grpId="0" animBg="1"/>
      <p:bldP spid="88" grpId="0"/>
      <p:bldP spid="89" grpId="0"/>
      <p:bldP spid="29" grpId="0" animBg="1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984375" y="4527910"/>
            <a:ext cx="9464675" cy="216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b="1" dirty="0">
                <a:latin typeface="Tahoma"/>
                <a:cs typeface="Tahoma"/>
                <a:sym typeface="Wingdings" panose="05000000000000000000" pitchFamily="2" charset="2"/>
              </a:rPr>
              <a:t>Naïve Solution</a:t>
            </a:r>
            <a:r>
              <a:rPr lang="en-US" sz="2400" b="1" dirty="0">
                <a:latin typeface="Tahoma"/>
                <a:cs typeface="Tahoma"/>
              </a:rPr>
              <a:t>:</a:t>
            </a:r>
            <a:r>
              <a:rPr lang="en-US" sz="2400" dirty="0">
                <a:latin typeface="Tahoma"/>
                <a:cs typeface="Tahoma"/>
              </a:rPr>
              <a:t> Signing every packet with RSA.</a:t>
            </a: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In the data plane: Only support limited </a:t>
            </a:r>
            <a:r>
              <a:rPr lang="en-US" sz="2000" dirty="0">
                <a:latin typeface="Tahoma"/>
                <a:cs typeface="Tahoma"/>
                <a:sym typeface="Wingdings" panose="05000000000000000000" pitchFamily="2" charset="2"/>
              </a:rPr>
              <a:t>arithmetic operations</a:t>
            </a:r>
            <a:endParaRPr lang="en-US" sz="2000" dirty="0">
              <a:latin typeface="Tahoma"/>
              <a:cs typeface="Tahoma"/>
            </a:endParaRP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In the control plane: C</a:t>
            </a:r>
            <a:r>
              <a:rPr lang="en-US" altLang="zh-CN" sz="2000" dirty="0">
                <a:latin typeface="Tahoma"/>
                <a:cs typeface="Tahoma"/>
              </a:rPr>
              <a:t>annot handle </a:t>
            </a:r>
            <a:r>
              <a:rPr lang="en-US" altLang="zh-CN" sz="2000" dirty="0" err="1">
                <a:latin typeface="Tahoma"/>
                <a:cs typeface="Tahoma"/>
              </a:rPr>
              <a:t>Tbps</a:t>
            </a:r>
            <a:r>
              <a:rPr lang="en-US" altLang="zh-CN" sz="2000" dirty="0">
                <a:latin typeface="Tahoma"/>
                <a:cs typeface="Tahoma"/>
              </a:rPr>
              <a:t> traffic.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b="1" dirty="0">
                <a:latin typeface="Tahoma"/>
                <a:cs typeface="Tahoma"/>
                <a:sym typeface="Wingdings" panose="05000000000000000000" pitchFamily="2" charset="2"/>
              </a:rPr>
              <a:t>Our solution</a:t>
            </a:r>
            <a:r>
              <a:rPr lang="en-US" sz="2400" b="1" dirty="0">
                <a:latin typeface="Tahoma"/>
                <a:cs typeface="Tahoma"/>
              </a:rPr>
              <a:t>:</a:t>
            </a:r>
            <a:r>
              <a:rPr lang="en-US" sz="2400" dirty="0">
                <a:latin typeface="Tahoma"/>
                <a:cs typeface="Tahoma"/>
              </a:rPr>
              <a:t> Amortizing overhead over a set of packets</a:t>
            </a: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Inspired by stream authentication: EMSS (S&amp;P’00)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/>
              <a:cs typeface="Tahoma"/>
            </a:endParaRP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3CF4F6-A41B-4430-802E-CCDA108C8139}"/>
              </a:ext>
            </a:extLst>
          </p:cNvPr>
          <p:cNvSpPr txBox="1">
            <a:spLocks/>
          </p:cNvSpPr>
          <p:nvPr/>
        </p:nvSpPr>
        <p:spPr>
          <a:xfrm>
            <a:off x="1881931" y="162032"/>
            <a:ext cx="842814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Challenge #2: </a:t>
            </a:r>
            <a:r>
              <a:rPr lang="en-US" sz="3500" dirty="0">
                <a:latin typeface="Tahoma"/>
                <a:cs typeface="Tahoma"/>
              </a:rPr>
              <a:t>Data integrity guarantee</a:t>
            </a:r>
            <a:endParaRPr lang="en-US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3C42FD-C2B4-4FB4-B0FB-EC521A457855}"/>
              </a:ext>
            </a:extLst>
          </p:cNvPr>
          <p:cNvGrpSpPr/>
          <p:nvPr/>
        </p:nvGrpSpPr>
        <p:grpSpPr>
          <a:xfrm>
            <a:off x="1866200" y="1734926"/>
            <a:ext cx="4229800" cy="2097252"/>
            <a:chOff x="1866200" y="2067027"/>
            <a:chExt cx="4229800" cy="209725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5AA694A-0AF8-47C6-9EBC-8CACB5790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64888" y="2067027"/>
              <a:ext cx="1557446" cy="1557446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8F7F797B-525A-43B8-9BE4-B7EAB6C1C1BE}"/>
                </a:ext>
              </a:extLst>
            </p:cNvPr>
            <p:cNvSpPr txBox="1">
              <a:spLocks/>
            </p:cNvSpPr>
            <p:nvPr/>
          </p:nvSpPr>
          <p:spPr>
            <a:xfrm>
              <a:off x="1866200" y="3727547"/>
              <a:ext cx="4229800" cy="43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buSzPct val="130000"/>
                <a:defRPr/>
              </a:pPr>
              <a:r>
                <a:rPr lang="en-US" sz="2400" dirty="0">
                  <a:latin typeface="Tahoma"/>
                  <a:cs typeface="Tahoma"/>
                </a:rPr>
                <a:t>Limited </a:t>
              </a:r>
              <a:r>
                <a:rPr lang="en-US" sz="2400" dirty="0">
                  <a:latin typeface="Tahoma"/>
                  <a:cs typeface="Tahoma"/>
                  <a:sym typeface="Wingdings" panose="05000000000000000000" pitchFamily="2" charset="2"/>
                </a:rPr>
                <a:t>arithmetic operations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C2567-688D-484F-9CAD-D9B4134F6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4937072"/>
            <a:ext cx="419100" cy="4191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42B148-DF6E-450B-93D1-3A6640B6A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449" y="5356172"/>
            <a:ext cx="419100" cy="4191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59FE158-A5DD-41E1-8C25-93458842A560}"/>
              </a:ext>
            </a:extLst>
          </p:cNvPr>
          <p:cNvGrpSpPr/>
          <p:nvPr/>
        </p:nvGrpSpPr>
        <p:grpSpPr>
          <a:xfrm>
            <a:off x="7181850" y="1790084"/>
            <a:ext cx="2574225" cy="2047744"/>
            <a:chOff x="7181850" y="2122185"/>
            <a:chExt cx="2574225" cy="2047744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9D4837C8-14E1-4CE0-99BD-D26A89186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5687" y="2122185"/>
              <a:ext cx="2085862" cy="1502288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2C8A0A4F-7E75-4BBC-9B54-E6D696D43BE1}"/>
                </a:ext>
              </a:extLst>
            </p:cNvPr>
            <p:cNvSpPr txBox="1">
              <a:spLocks/>
            </p:cNvSpPr>
            <p:nvPr/>
          </p:nvSpPr>
          <p:spPr>
            <a:xfrm>
              <a:off x="7181850" y="3733197"/>
              <a:ext cx="2574225" cy="43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buSzPct val="130000"/>
                <a:defRPr/>
              </a:pPr>
              <a:r>
                <a:rPr lang="en-US" sz="2400" dirty="0">
                  <a:latin typeface="Tahoma"/>
                  <a:cs typeface="Tahoma"/>
                </a:rPr>
                <a:t>S</a:t>
              </a:r>
              <a:r>
                <a:rPr lang="en-US" altLang="zh-CN" sz="2400" dirty="0">
                  <a:latin typeface="Tahoma"/>
                  <a:cs typeface="Tahoma"/>
                </a:rPr>
                <a:t>oftware speed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pic>
        <p:nvPicPr>
          <p:cNvPr id="18" name="Picture 1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B120D57-F534-432B-A015-0C0A4285C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671175" y="5758044"/>
            <a:ext cx="419496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252BCE88-ED16-4122-AB0C-4C70A6E40F85}"/>
              </a:ext>
            </a:extLst>
          </p:cNvPr>
          <p:cNvSpPr/>
          <p:nvPr/>
        </p:nvSpPr>
        <p:spPr>
          <a:xfrm>
            <a:off x="7877329" y="2954143"/>
            <a:ext cx="726647" cy="4280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9D5F1E-E79F-4256-B84A-D9E0F77C5941}"/>
              </a:ext>
            </a:extLst>
          </p:cNvPr>
          <p:cNvSpPr/>
          <p:nvPr/>
        </p:nvSpPr>
        <p:spPr>
          <a:xfrm>
            <a:off x="4401420" y="2973376"/>
            <a:ext cx="726647" cy="4280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30E09-2F6D-41EB-9591-6549077E43A7}"/>
              </a:ext>
            </a:extLst>
          </p:cNvPr>
          <p:cNvSpPr/>
          <p:nvPr/>
        </p:nvSpPr>
        <p:spPr>
          <a:xfrm>
            <a:off x="6103684" y="4108674"/>
            <a:ext cx="1547075" cy="428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D2FA7-651B-4F1D-941F-ED4E0E57AE40}"/>
              </a:ext>
            </a:extLst>
          </p:cNvPr>
          <p:cNvSpPr/>
          <p:nvPr/>
        </p:nvSpPr>
        <p:spPr>
          <a:xfrm>
            <a:off x="5542713" y="4098728"/>
            <a:ext cx="421860" cy="428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E284D-C9DB-430C-AB80-FC18CDA7E4CE}"/>
              </a:ext>
            </a:extLst>
          </p:cNvPr>
          <p:cNvSpPr/>
          <p:nvPr/>
        </p:nvSpPr>
        <p:spPr>
          <a:xfrm>
            <a:off x="3415265" y="4106958"/>
            <a:ext cx="994841" cy="4280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AA9D564-11B0-4A30-966F-507BC939623B}"/>
              </a:ext>
            </a:extLst>
          </p:cNvPr>
          <p:cNvSpPr txBox="1">
            <a:spLocks/>
          </p:cNvSpPr>
          <p:nvPr/>
        </p:nvSpPr>
        <p:spPr>
          <a:xfrm>
            <a:off x="1433763" y="314432"/>
            <a:ext cx="962927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Amortizing overhead over a set of packets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744149C-D4B4-4161-B276-3E8318829161}"/>
              </a:ext>
            </a:extLst>
          </p:cNvPr>
          <p:cNvSpPr txBox="1">
            <a:spLocks/>
          </p:cNvSpPr>
          <p:nvPr/>
        </p:nvSpPr>
        <p:spPr>
          <a:xfrm>
            <a:off x="2057175" y="5247563"/>
            <a:ext cx="8382449" cy="143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Building a hash chain in the data plane.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Signing packets in batch in the control plane.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How to handle packet loss and reordering?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8615CE2-B5C3-461C-ACC2-4F603A85FFCF}"/>
              </a:ext>
            </a:extLst>
          </p:cNvPr>
          <p:cNvSpPr/>
          <p:nvPr/>
        </p:nvSpPr>
        <p:spPr>
          <a:xfrm>
            <a:off x="2072739" y="1913504"/>
            <a:ext cx="719369" cy="1035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BDC591F-D819-476E-91DA-BDF0B97D2B78}"/>
              </a:ext>
            </a:extLst>
          </p:cNvPr>
          <p:cNvSpPr/>
          <p:nvPr/>
        </p:nvSpPr>
        <p:spPr>
          <a:xfrm>
            <a:off x="3239480" y="1913504"/>
            <a:ext cx="719368" cy="1035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ECF78E8-4DD7-46C9-8D15-F237683C9A79}"/>
              </a:ext>
            </a:extLst>
          </p:cNvPr>
          <p:cNvSpPr txBox="1"/>
          <p:nvPr/>
        </p:nvSpPr>
        <p:spPr>
          <a:xfrm>
            <a:off x="3286820" y="2974462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116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21A9B2F-081F-45B5-8762-62EF3AB722F4}"/>
              </a:ext>
            </a:extLst>
          </p:cNvPr>
          <p:cNvSpPr/>
          <p:nvPr/>
        </p:nvSpPr>
        <p:spPr>
          <a:xfrm>
            <a:off x="4401421" y="1907599"/>
            <a:ext cx="719368" cy="1028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C4CFE29-AB72-47D7-9328-3677E2564977}"/>
              </a:ext>
            </a:extLst>
          </p:cNvPr>
          <p:cNvSpPr txBox="1"/>
          <p:nvPr/>
        </p:nvSpPr>
        <p:spPr>
          <a:xfrm>
            <a:off x="4453189" y="2976916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115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5C8E66C-0585-4FB0-8AF8-1915BBE5AB5C}"/>
              </a:ext>
            </a:extLst>
          </p:cNvPr>
          <p:cNvSpPr/>
          <p:nvPr/>
        </p:nvSpPr>
        <p:spPr>
          <a:xfrm>
            <a:off x="5563362" y="1907599"/>
            <a:ext cx="719368" cy="1028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D2098CA-5D7B-440D-9778-C86A4C0267D0}"/>
              </a:ext>
            </a:extLst>
          </p:cNvPr>
          <p:cNvSpPr txBox="1"/>
          <p:nvPr/>
        </p:nvSpPr>
        <p:spPr>
          <a:xfrm>
            <a:off x="5619558" y="2978142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6733BDA-A5E3-4D28-A8FA-7EE6A1AC14EC}"/>
              </a:ext>
            </a:extLst>
          </p:cNvPr>
          <p:cNvSpPr/>
          <p:nvPr/>
        </p:nvSpPr>
        <p:spPr>
          <a:xfrm>
            <a:off x="6725303" y="1908852"/>
            <a:ext cx="719368" cy="1028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810FDF2-44C9-4E8B-9134-F83C59EA5C97}"/>
              </a:ext>
            </a:extLst>
          </p:cNvPr>
          <p:cNvSpPr txBox="1"/>
          <p:nvPr/>
        </p:nvSpPr>
        <p:spPr>
          <a:xfrm>
            <a:off x="6787859" y="2976916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113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FCB1AC4-3BFC-422F-BFFD-BBBD5AB711C3}"/>
              </a:ext>
            </a:extLst>
          </p:cNvPr>
          <p:cNvSpPr txBox="1"/>
          <p:nvPr/>
        </p:nvSpPr>
        <p:spPr>
          <a:xfrm>
            <a:off x="9768553" y="1913504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4DFC865-545A-4431-96B2-0034EB9A6CE8}"/>
              </a:ext>
            </a:extLst>
          </p:cNvPr>
          <p:cNvSpPr txBox="1"/>
          <p:nvPr/>
        </p:nvSpPr>
        <p:spPr>
          <a:xfrm>
            <a:off x="2155613" y="2976916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956165-D4A7-4E86-A79C-F010C501A6A3}"/>
              </a:ext>
            </a:extLst>
          </p:cNvPr>
          <p:cNvSpPr/>
          <p:nvPr/>
        </p:nvSpPr>
        <p:spPr>
          <a:xfrm>
            <a:off x="7887244" y="1907253"/>
            <a:ext cx="719368" cy="1028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E6CFC6-B46E-46AC-A21C-B5C6A6F29D28}"/>
              </a:ext>
            </a:extLst>
          </p:cNvPr>
          <p:cNvSpPr txBox="1"/>
          <p:nvPr/>
        </p:nvSpPr>
        <p:spPr>
          <a:xfrm>
            <a:off x="7941190" y="2978142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091E9-91CB-4B25-9404-D1865B403E2B}"/>
              </a:ext>
            </a:extLst>
          </p:cNvPr>
          <p:cNvSpPr/>
          <p:nvPr/>
        </p:nvSpPr>
        <p:spPr>
          <a:xfrm>
            <a:off x="9049185" y="1908506"/>
            <a:ext cx="719368" cy="1028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874598-52B3-4D8E-9854-563FFD642B7B}"/>
              </a:ext>
            </a:extLst>
          </p:cNvPr>
          <p:cNvSpPr txBox="1"/>
          <p:nvPr/>
        </p:nvSpPr>
        <p:spPr>
          <a:xfrm>
            <a:off x="9107273" y="2976570"/>
            <a:ext cx="6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1147C7-5890-4F01-B563-01AC7B663503}"/>
              </a:ext>
            </a:extLst>
          </p:cNvPr>
          <p:cNvSpPr/>
          <p:nvPr/>
        </p:nvSpPr>
        <p:spPr>
          <a:xfrm>
            <a:off x="3366972" y="4090147"/>
            <a:ext cx="4723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Tahoma"/>
                <a:cs typeface="Tahoma"/>
              </a:rPr>
              <a:t>hash(i) = hash(PH, hash(i − 1))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8AFECB-A7E5-4DC0-8924-1ABC7BDB4A2B}"/>
              </a:ext>
            </a:extLst>
          </p:cNvPr>
          <p:cNvSpPr/>
          <p:nvPr/>
        </p:nvSpPr>
        <p:spPr>
          <a:xfrm>
            <a:off x="6772889" y="3550912"/>
            <a:ext cx="24387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Tahoma"/>
                <a:cs typeface="Tahoma"/>
              </a:rPr>
              <a:t>Packet header fields</a:t>
            </a:r>
            <a:endParaRPr lang="en-US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52A4DC-1BA7-47BF-B91A-5F397DB211AF}"/>
              </a:ext>
            </a:extLst>
          </p:cNvPr>
          <p:cNvSpPr/>
          <p:nvPr/>
        </p:nvSpPr>
        <p:spPr>
          <a:xfrm>
            <a:off x="7992286" y="4617035"/>
            <a:ext cx="243879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Tahoma"/>
                <a:cs typeface="Tahoma"/>
              </a:rPr>
              <a:t>Hash of last packet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A6C363-C300-48AB-9B0B-206DF21E37F3}"/>
              </a:ext>
            </a:extLst>
          </p:cNvPr>
          <p:cNvSpPr/>
          <p:nvPr/>
        </p:nvSpPr>
        <p:spPr>
          <a:xfrm>
            <a:off x="1149622" y="4617756"/>
            <a:ext cx="243879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Tahoma"/>
                <a:cs typeface="Tahoma"/>
              </a:rPr>
              <a:t>Hash of this packet</a:t>
            </a:r>
            <a:endParaRPr lang="en-US" sz="20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985A35-4792-43D5-B74D-D295AA4F19B7}"/>
              </a:ext>
            </a:extLst>
          </p:cNvPr>
          <p:cNvSpPr/>
          <p:nvPr/>
        </p:nvSpPr>
        <p:spPr>
          <a:xfrm rot="16764572" flipH="1">
            <a:off x="5981475" y="3448794"/>
            <a:ext cx="558960" cy="931310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DACDA45-59F9-409C-BE2C-4B5A41D51044}"/>
              </a:ext>
            </a:extLst>
          </p:cNvPr>
          <p:cNvSpPr/>
          <p:nvPr/>
        </p:nvSpPr>
        <p:spPr>
          <a:xfrm rot="10633065" flipH="1">
            <a:off x="6732935" y="4534193"/>
            <a:ext cx="1251875" cy="338424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1C56579-DCD1-41B7-8D29-1B1A298722C3}"/>
              </a:ext>
            </a:extLst>
          </p:cNvPr>
          <p:cNvSpPr/>
          <p:nvPr/>
        </p:nvSpPr>
        <p:spPr>
          <a:xfrm rot="15713411" flipH="1">
            <a:off x="2830003" y="3959032"/>
            <a:ext cx="177929" cy="1027975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7067CA-90A6-4DE4-B8C0-3FF2E6159B0C}"/>
              </a:ext>
            </a:extLst>
          </p:cNvPr>
          <p:cNvSpPr/>
          <p:nvPr/>
        </p:nvSpPr>
        <p:spPr>
          <a:xfrm>
            <a:off x="2095678" y="192900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623BD950-12D5-4C79-A4FA-ECB2F76E984C}"/>
              </a:ext>
            </a:extLst>
          </p:cNvPr>
          <p:cNvCxnSpPr>
            <a:stCxn id="195" idx="3"/>
            <a:endCxn id="197" idx="1"/>
          </p:cNvCxnSpPr>
          <p:nvPr/>
        </p:nvCxnSpPr>
        <p:spPr>
          <a:xfrm>
            <a:off x="2792108" y="2431231"/>
            <a:ext cx="447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EFD17E1-9635-4EC1-924D-7023AFCE3E99}"/>
              </a:ext>
            </a:extLst>
          </p:cNvPr>
          <p:cNvCxnSpPr/>
          <p:nvPr/>
        </p:nvCxnSpPr>
        <p:spPr>
          <a:xfrm>
            <a:off x="3962734" y="2431231"/>
            <a:ext cx="447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339CE49-6182-4696-9CE0-C71603A4B54A}"/>
              </a:ext>
            </a:extLst>
          </p:cNvPr>
          <p:cNvCxnSpPr/>
          <p:nvPr/>
        </p:nvCxnSpPr>
        <p:spPr>
          <a:xfrm>
            <a:off x="5120789" y="2431231"/>
            <a:ext cx="447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1B0EBA-95E8-468D-81F1-42628F36E9C7}"/>
              </a:ext>
            </a:extLst>
          </p:cNvPr>
          <p:cNvCxnSpPr/>
          <p:nvPr/>
        </p:nvCxnSpPr>
        <p:spPr>
          <a:xfrm>
            <a:off x="6282730" y="2437047"/>
            <a:ext cx="447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C441379-497E-4FA0-95E6-3099A0A12C62}"/>
              </a:ext>
            </a:extLst>
          </p:cNvPr>
          <p:cNvCxnSpPr/>
          <p:nvPr/>
        </p:nvCxnSpPr>
        <p:spPr>
          <a:xfrm>
            <a:off x="7444671" y="2473343"/>
            <a:ext cx="447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7106536-AA6F-42E0-8974-14A3EBC957CE}"/>
              </a:ext>
            </a:extLst>
          </p:cNvPr>
          <p:cNvCxnSpPr/>
          <p:nvPr/>
        </p:nvCxnSpPr>
        <p:spPr>
          <a:xfrm>
            <a:off x="8606612" y="2473343"/>
            <a:ext cx="447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8E8861E1-65E8-4621-917C-0C6B27D4F7BF}"/>
              </a:ext>
            </a:extLst>
          </p:cNvPr>
          <p:cNvSpPr/>
          <p:nvPr/>
        </p:nvSpPr>
        <p:spPr>
          <a:xfrm>
            <a:off x="894086" y="2105375"/>
            <a:ext cx="2504434" cy="2171700"/>
          </a:xfrm>
          <a:custGeom>
            <a:avLst/>
            <a:gdLst>
              <a:gd name="connsiteX0" fmla="*/ 2504434 w 2504434"/>
              <a:gd name="connsiteY0" fmla="*/ 2171700 h 2171700"/>
              <a:gd name="connsiteX1" fmla="*/ 43174 w 2504434"/>
              <a:gd name="connsiteY1" fmla="*/ 1059180 h 2171700"/>
              <a:gd name="connsiteX2" fmla="*/ 1170934 w 2504434"/>
              <a:gd name="connsiteY2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4434" h="2171700">
                <a:moveTo>
                  <a:pt x="2504434" y="2171700"/>
                </a:moveTo>
                <a:cubicBezTo>
                  <a:pt x="1384929" y="1796415"/>
                  <a:pt x="265424" y="1421130"/>
                  <a:pt x="43174" y="1059180"/>
                </a:cubicBezTo>
                <a:cubicBezTo>
                  <a:pt x="-179076" y="697230"/>
                  <a:pt x="495929" y="348615"/>
                  <a:pt x="1170934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1D0FFF7-F5AB-44CB-88BE-3C74049DA3EC}"/>
              </a:ext>
            </a:extLst>
          </p:cNvPr>
          <p:cNvSpPr/>
          <p:nvPr/>
        </p:nvSpPr>
        <p:spPr>
          <a:xfrm>
            <a:off x="3261953" y="192900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A045AF-AEE1-423F-AAEF-6916C87AA825}"/>
              </a:ext>
            </a:extLst>
          </p:cNvPr>
          <p:cNvSpPr/>
          <p:nvPr/>
        </p:nvSpPr>
        <p:spPr>
          <a:xfrm>
            <a:off x="4424803" y="193615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1C6BA6D-65BF-40FE-88D9-46249CAA220B}"/>
              </a:ext>
            </a:extLst>
          </p:cNvPr>
          <p:cNvSpPr/>
          <p:nvPr/>
        </p:nvSpPr>
        <p:spPr>
          <a:xfrm>
            <a:off x="5583676" y="192900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596E825-1632-4107-8234-67F2F0C14294}"/>
              </a:ext>
            </a:extLst>
          </p:cNvPr>
          <p:cNvSpPr/>
          <p:nvPr/>
        </p:nvSpPr>
        <p:spPr>
          <a:xfrm>
            <a:off x="6746526" y="193615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DE6A27A-666F-4906-816A-DBCA606A710A}"/>
              </a:ext>
            </a:extLst>
          </p:cNvPr>
          <p:cNvSpPr/>
          <p:nvPr/>
        </p:nvSpPr>
        <p:spPr>
          <a:xfrm>
            <a:off x="7913872" y="192900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223CC64-2525-46F5-87B6-1C2821102A6D}"/>
              </a:ext>
            </a:extLst>
          </p:cNvPr>
          <p:cNvSpPr/>
          <p:nvPr/>
        </p:nvSpPr>
        <p:spPr>
          <a:xfrm>
            <a:off x="9076722" y="1936153"/>
            <a:ext cx="677830" cy="338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757555C-6108-4105-9D68-5929B25792C2}"/>
              </a:ext>
            </a:extLst>
          </p:cNvPr>
          <p:cNvSpPr/>
          <p:nvPr/>
        </p:nvSpPr>
        <p:spPr>
          <a:xfrm>
            <a:off x="4410106" y="2382214"/>
            <a:ext cx="696413" cy="3384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RSA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A349BD-86B7-4670-A46A-D0E65C309270}"/>
              </a:ext>
            </a:extLst>
          </p:cNvPr>
          <p:cNvSpPr/>
          <p:nvPr/>
        </p:nvSpPr>
        <p:spPr>
          <a:xfrm>
            <a:off x="7898721" y="2382214"/>
            <a:ext cx="696413" cy="3384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RSA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73FF814A-5F39-4CEE-B5C4-0FA9D7793BA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595697" y="863570"/>
            <a:ext cx="6934" cy="2033924"/>
          </a:xfrm>
          <a:prstGeom prst="curvedConnector3">
            <a:avLst>
              <a:gd name="adj1" fmla="val 9191145"/>
            </a:avLst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93C70200-2656-4071-9846-DEF8D07572B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85833" y="-152804"/>
            <a:ext cx="11550" cy="4067393"/>
          </a:xfrm>
          <a:prstGeom prst="curvedConnector3">
            <a:avLst>
              <a:gd name="adj1" fmla="val 5202548"/>
            </a:avLst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CF4C3AE6-7574-4AB3-BF17-2B19EEBD63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34587" y="-2148472"/>
            <a:ext cx="23878" cy="8100878"/>
          </a:xfrm>
          <a:prstGeom prst="curvedConnector3">
            <a:avLst>
              <a:gd name="adj1" fmla="val -227374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3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33" grpId="0" animBg="1"/>
      <p:bldP spid="32" grpId="0" animBg="1"/>
      <p:bldP spid="3" grpId="0" animBg="1"/>
      <p:bldP spid="195" grpId="0" animBg="1"/>
      <p:bldP spid="197" grpId="0" animBg="1"/>
      <p:bldP spid="198" grpId="0"/>
      <p:bldP spid="199" grpId="0" animBg="1"/>
      <p:bldP spid="200" grpId="0"/>
      <p:bldP spid="201" grpId="0" animBg="1"/>
      <p:bldP spid="202" grpId="0"/>
      <p:bldP spid="203" grpId="0" animBg="1"/>
      <p:bldP spid="204" grpId="0"/>
      <p:bldP spid="210" grpId="0"/>
      <p:bldP spid="238" grpId="0"/>
      <p:bldP spid="22" grpId="0" animBg="1"/>
      <p:bldP spid="23" grpId="0"/>
      <p:bldP spid="24" grpId="0" animBg="1"/>
      <p:bldP spid="25" grpId="0"/>
      <p:bldP spid="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3" grpId="0" animBg="1"/>
      <p:bldP spid="234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482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9799" y="1066800"/>
            <a:ext cx="8839201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8000"/>
                </a:solidFill>
                <a:latin typeface="Tahoma"/>
                <a:cs typeface="Tahoma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Motivation: Data plane state synchronization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State of the art: C</a:t>
            </a:r>
            <a:r>
              <a:rPr lang="en-US" altLang="zh-CN" sz="2400" dirty="0">
                <a:solidFill>
                  <a:srgbClr val="00B050"/>
                </a:solidFill>
                <a:latin typeface="Tahoma"/>
                <a:cs typeface="Tahoma"/>
              </a:rPr>
              <a:t>annot satisfy all three goals</a:t>
            </a:r>
            <a:endParaRPr lang="en-US" sz="240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Approach: P4Sync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P4Sync design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 Challenge #1: Achieving completeness with low overhead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 Challenge #2: Data integrity guarantee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  Evaluation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  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843" y="1143001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1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873810"/>
            <a:ext cx="304800" cy="412191"/>
          </a:xfrm>
          <a:prstGeom prst="rect">
            <a:avLst/>
          </a:prstGeom>
        </p:spPr>
      </p:pic>
      <p:pic>
        <p:nvPicPr>
          <p:cNvPr id="10" name="Picture 2" descr="Image result for arrow">
            <a:extLst>
              <a:ext uri="{FF2B5EF4-FFF2-40B4-BE49-F238E27FC236}">
                <a16:creationId xmlns:a16="http://schemas.microsoft.com/office/drawing/2014/main" id="{87306663-8916-4796-B9B0-DFC5F47D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03092"/>
            <a:ext cx="384175" cy="2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4EC61CBC-387E-4AD0-9337-861BE3E0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940" y="6340476"/>
            <a:ext cx="9356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0233EA-FDFB-47CA-9D5A-60529F1DE4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53247"/>
            <a:ext cx="304800" cy="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482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Experimental setup</a:t>
            </a: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31975" y="1714500"/>
            <a:ext cx="8162926" cy="432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宋体" panose="02010600030101010101" pitchFamily="2" charset="-122"/>
                <a:cs typeface="Tahoma"/>
              </a:rPr>
              <a:t>roof-of-concept 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rototype: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Runs in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Mininet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+ P4 bmv2.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M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easured RSA speed</a:t>
            </a:r>
            <a:r>
              <a:rPr lang="en-US" altLang="zh-CN" sz="2000" dirty="0">
                <a:solidFill>
                  <a:prstClr val="black"/>
                </a:solidFill>
                <a:latin typeface="Tahoma"/>
                <a:cs typeface="Tahoma"/>
              </a:rPr>
              <a:t> in a Wedge 100BF-32X Tofino switch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Scenario: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A source switch transmits a hash array to a destination switch.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The attacker in the middle tries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modify the data.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Baseline: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Swing State (SOSR’17)</a:t>
            </a:r>
          </a:p>
        </p:txBody>
      </p:sp>
    </p:spTree>
    <p:extLst>
      <p:ext uri="{BB962C8B-B14F-4D97-AF65-F5344CB8AC3E}">
        <p14:creationId xmlns:p14="http://schemas.microsoft.com/office/powerpoint/2010/main" val="71861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439" y="184028"/>
            <a:ext cx="10763122" cy="7429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How much traffic o</a:t>
            </a:r>
            <a:r>
              <a:rPr lang="en-US" altLang="zh-C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verhead does P4Sync incur?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279252" y="1371601"/>
            <a:ext cx="1525142" cy="4851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endParaRPr lang="en-US" sz="1500" b="1" dirty="0">
              <a:latin typeface="Tahoma"/>
              <a:cs typeface="Tahom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657450" y="5093797"/>
            <a:ext cx="8877100" cy="1246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57175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S</a:t>
            </a:r>
            <a:r>
              <a:rPr lang="en-US" altLang="zh-CN" sz="2400" dirty="0">
                <a:latin typeface="Tahoma"/>
                <a:cs typeface="Tahoma"/>
              </a:rPr>
              <a:t>wing State </a:t>
            </a:r>
            <a:r>
              <a:rPr lang="en-US" sz="2400" dirty="0">
                <a:latin typeface="Tahoma"/>
                <a:cs typeface="Tahoma"/>
              </a:rPr>
              <a:t>achieves 100% completeness when overhead is 8.</a:t>
            </a:r>
          </a:p>
          <a:p>
            <a:pPr marL="257175" indent="-257175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P4Sync achieves 100% completeness when overhead is 2.</a:t>
            </a:r>
          </a:p>
          <a:p>
            <a:pPr marL="257175" indent="-257175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P4S</a:t>
            </a:r>
            <a:r>
              <a:rPr lang="en-US" altLang="zh-CN" sz="2400" dirty="0">
                <a:latin typeface="Tahoma"/>
                <a:cs typeface="Tahoma"/>
              </a:rPr>
              <a:t>ync can transmit data completely with low traffic overhead.</a:t>
            </a:r>
            <a:endParaRPr lang="en-US" sz="24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buSzPct val="130000"/>
              <a:defRPr/>
            </a:pPr>
            <a:endParaRPr lang="en-US" dirty="0">
              <a:latin typeface="Tahoma"/>
              <a:cs typeface="Tahoma"/>
            </a:endParaRPr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634E7245-BF1E-4F90-BB9C-DACDE666A34E}"/>
              </a:ext>
            </a:extLst>
          </p:cNvPr>
          <p:cNvSpPr txBox="1">
            <a:spLocks/>
          </p:cNvSpPr>
          <p:nvPr/>
        </p:nvSpPr>
        <p:spPr>
          <a:xfrm>
            <a:off x="8940800" y="63404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296293-534F-4C3E-8436-1B60C24C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"/>
          <a:stretch/>
        </p:blipFill>
        <p:spPr>
          <a:xfrm>
            <a:off x="2973066" y="1244206"/>
            <a:ext cx="6247951" cy="3743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4F12C-BF6F-4FAC-8F29-93C16AE20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64"/>
          <a:stretch/>
        </p:blipFill>
        <p:spPr>
          <a:xfrm>
            <a:off x="2974994" y="1244206"/>
            <a:ext cx="6246023" cy="3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4D892B-21EC-419E-B9CF-9849C0B7E99E}"/>
              </a:ext>
            </a:extLst>
          </p:cNvPr>
          <p:cNvSpPr txBox="1">
            <a:spLocks/>
          </p:cNvSpPr>
          <p:nvPr/>
        </p:nvSpPr>
        <p:spPr>
          <a:xfrm>
            <a:off x="1117053" y="184028"/>
            <a:ext cx="9957895" cy="7429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How well can P4S</a:t>
            </a:r>
            <a:r>
              <a:rPr lang="en-US" altLang="zh-C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ync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defend against integrity</a:t>
            </a:r>
            <a:r>
              <a:rPr lang="en-US" altLang="zh-C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attacks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?   </a:t>
            </a:r>
          </a:p>
        </p:txBody>
      </p:sp>
      <p:sp>
        <p:nvSpPr>
          <p:cNvPr id="19" name="灯片编号占位符 4">
            <a:extLst>
              <a:ext uri="{FF2B5EF4-FFF2-40B4-BE49-F238E27FC236}">
                <a16:creationId xmlns:a16="http://schemas.microsoft.com/office/drawing/2014/main" id="{EDB42A5E-D0DD-4236-9C33-3CB6D5932404}"/>
              </a:ext>
            </a:extLst>
          </p:cNvPr>
          <p:cNvSpPr txBox="1">
            <a:spLocks/>
          </p:cNvSpPr>
          <p:nvPr/>
        </p:nvSpPr>
        <p:spPr>
          <a:xfrm>
            <a:off x="8940800" y="63404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DB605-A64A-4B35-A8C2-CEE879D8D4BC}"/>
              </a:ext>
            </a:extLst>
          </p:cNvPr>
          <p:cNvGrpSpPr/>
          <p:nvPr/>
        </p:nvGrpSpPr>
        <p:grpSpPr>
          <a:xfrm>
            <a:off x="3042721" y="1850419"/>
            <a:ext cx="5862210" cy="1842724"/>
            <a:chOff x="3042721" y="1850419"/>
            <a:chExt cx="5862210" cy="1842724"/>
          </a:xfrm>
        </p:grpSpPr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A7DED7F7-5001-4E00-894D-C2E614DDD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4203" y="2590264"/>
              <a:ext cx="1038863" cy="594213"/>
              <a:chOff x="2423" y="2253"/>
              <a:chExt cx="257" cy="147"/>
            </a:xfrm>
          </p:grpSpPr>
          <p:sp>
            <p:nvSpPr>
              <p:cNvPr id="23" name="AutoShape 66">
                <a:extLst>
                  <a:ext uri="{FF2B5EF4-FFF2-40B4-BE49-F238E27FC236}">
                    <a16:creationId xmlns:a16="http://schemas.microsoft.com/office/drawing/2014/main" id="{0967CBCD-9821-4D62-BA45-31544D516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67">
                <a:extLst>
                  <a:ext uri="{FF2B5EF4-FFF2-40B4-BE49-F238E27FC236}">
                    <a16:creationId xmlns:a16="http://schemas.microsoft.com/office/drawing/2014/main" id="{ED4E1069-E11B-49CA-A34F-817DBD8AF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" name="Group 68">
                <a:extLst>
                  <a:ext uri="{FF2B5EF4-FFF2-40B4-BE49-F238E27FC236}">
                    <a16:creationId xmlns:a16="http://schemas.microsoft.com/office/drawing/2014/main" id="{74639760-6DDA-42C1-9C28-5F41A428C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BD4F3A8C-C618-4A20-B9A3-4BDF98A51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70">
                  <a:extLst>
                    <a:ext uri="{FF2B5EF4-FFF2-40B4-BE49-F238E27FC236}">
                      <a16:creationId xmlns:a16="http://schemas.microsoft.com/office/drawing/2014/main" id="{764F4669-B0BE-44B7-AE69-2F0FCF4D4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71">
                  <a:extLst>
                    <a:ext uri="{FF2B5EF4-FFF2-40B4-BE49-F238E27FC236}">
                      <a16:creationId xmlns:a16="http://schemas.microsoft.com/office/drawing/2014/main" id="{92C1BDF6-1B61-44C8-A4BD-86E1926AC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72">
                  <a:extLst>
                    <a:ext uri="{FF2B5EF4-FFF2-40B4-BE49-F238E27FC236}">
                      <a16:creationId xmlns:a16="http://schemas.microsoft.com/office/drawing/2014/main" id="{6EF7D6E2-2094-478C-A959-D92CBEAB3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" name="Group 65">
              <a:extLst>
                <a:ext uri="{FF2B5EF4-FFF2-40B4-BE49-F238E27FC236}">
                  <a16:creationId xmlns:a16="http://schemas.microsoft.com/office/drawing/2014/main" id="{B23C29B2-A3EF-4AA0-B7C2-D27A1C77C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4006" y="2590264"/>
              <a:ext cx="1038863" cy="594213"/>
              <a:chOff x="2423" y="2253"/>
              <a:chExt cx="257" cy="147"/>
            </a:xfrm>
          </p:grpSpPr>
          <p:sp>
            <p:nvSpPr>
              <p:cNvPr id="36" name="AutoShape 66">
                <a:extLst>
                  <a:ext uri="{FF2B5EF4-FFF2-40B4-BE49-F238E27FC236}">
                    <a16:creationId xmlns:a16="http://schemas.microsoft.com/office/drawing/2014/main" id="{969E0636-FB92-4E7E-9E73-005C6CB00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67">
                <a:extLst>
                  <a:ext uri="{FF2B5EF4-FFF2-40B4-BE49-F238E27FC236}">
                    <a16:creationId xmlns:a16="http://schemas.microsoft.com/office/drawing/2014/main" id="{51B11648-1C6C-4B03-8C46-8E910B6BC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" name="Group 68">
                <a:extLst>
                  <a:ext uri="{FF2B5EF4-FFF2-40B4-BE49-F238E27FC236}">
                    <a16:creationId xmlns:a16="http://schemas.microsoft.com/office/drawing/2014/main" id="{9070B256-C5FA-4639-9052-AFABA9CD5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8427C6B1-355C-44DE-BF48-874566775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70">
                  <a:extLst>
                    <a:ext uri="{FF2B5EF4-FFF2-40B4-BE49-F238E27FC236}">
                      <a16:creationId xmlns:a16="http://schemas.microsoft.com/office/drawing/2014/main" id="{7A334A1C-EA47-4B5F-B281-2A5B52D0D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71">
                  <a:extLst>
                    <a:ext uri="{FF2B5EF4-FFF2-40B4-BE49-F238E27FC236}">
                      <a16:creationId xmlns:a16="http://schemas.microsoft.com/office/drawing/2014/main" id="{BBC468FD-2146-4B40-9AAB-2E5852D3A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72">
                  <a:extLst>
                    <a:ext uri="{FF2B5EF4-FFF2-40B4-BE49-F238E27FC236}">
                      <a16:creationId xmlns:a16="http://schemas.microsoft.com/office/drawing/2014/main" id="{66B1AEE8-5274-4204-8F3F-41D185A40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54D683C-9DFE-4103-AC87-088909A5DC7F}"/>
                </a:ext>
              </a:extLst>
            </p:cNvPr>
            <p:cNvCxnSpPr>
              <a:cxnSpLocks/>
              <a:stCxn id="23" idx="4"/>
              <a:endCxn id="53" idx="2"/>
            </p:cNvCxnSpPr>
            <p:nvPr/>
          </p:nvCxnSpPr>
          <p:spPr>
            <a:xfrm>
              <a:off x="4133066" y="2887371"/>
              <a:ext cx="1177278" cy="4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27">
              <a:extLst>
                <a:ext uri="{FF2B5EF4-FFF2-40B4-BE49-F238E27FC236}">
                  <a16:creationId xmlns:a16="http://schemas.microsoft.com/office/drawing/2014/main" id="{E30562CF-70DA-4490-ABDE-256236E79D98}"/>
                </a:ext>
              </a:extLst>
            </p:cNvPr>
            <p:cNvSpPr txBox="1"/>
            <p:nvPr/>
          </p:nvSpPr>
          <p:spPr>
            <a:xfrm>
              <a:off x="3042721" y="3231478"/>
              <a:ext cx="116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trusted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127">
              <a:extLst>
                <a:ext uri="{FF2B5EF4-FFF2-40B4-BE49-F238E27FC236}">
                  <a16:creationId xmlns:a16="http://schemas.microsoft.com/office/drawing/2014/main" id="{167E7D50-43E0-4ECA-B9E0-76ED81EBC154}"/>
                </a:ext>
              </a:extLst>
            </p:cNvPr>
            <p:cNvSpPr txBox="1"/>
            <p:nvPr/>
          </p:nvSpPr>
          <p:spPr>
            <a:xfrm>
              <a:off x="7524310" y="3226235"/>
              <a:ext cx="116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trusted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86A7B942-F820-4996-8C5C-0E461F90A532}"/>
                </a:ext>
              </a:extLst>
            </p:cNvPr>
            <p:cNvSpPr txBox="1">
              <a:spLocks/>
            </p:cNvSpPr>
            <p:nvPr/>
          </p:nvSpPr>
          <p:spPr>
            <a:xfrm>
              <a:off x="3080865" y="2047781"/>
              <a:ext cx="1473246" cy="4736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30000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ource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宋体" panose="02010600030101010101" pitchFamily="2" charset="-122"/>
                <a:cs typeface="Tahoma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1B4FF2AE-C725-4679-9901-509460FBA21C}"/>
                </a:ext>
              </a:extLst>
            </p:cNvPr>
            <p:cNvSpPr txBox="1">
              <a:spLocks/>
            </p:cNvSpPr>
            <p:nvPr/>
          </p:nvSpPr>
          <p:spPr>
            <a:xfrm>
              <a:off x="7184332" y="2047781"/>
              <a:ext cx="1720599" cy="4736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30000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Destination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宋体" panose="02010600030101010101" pitchFamily="2" charset="-122"/>
                <a:cs typeface="Tahoma"/>
              </a:endParaRPr>
            </a:p>
          </p:txBody>
        </p:sp>
        <p:pic>
          <p:nvPicPr>
            <p:cNvPr id="51" name="Picture 50" descr="A picture containing table, sitting, computer, desk&#10;&#10;Description automatically generated">
              <a:extLst>
                <a:ext uri="{FF2B5EF4-FFF2-40B4-BE49-F238E27FC236}">
                  <a16:creationId xmlns:a16="http://schemas.microsoft.com/office/drawing/2014/main" id="{48DF09F0-E733-4E6A-91E2-1CBA9737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4097" y="1850419"/>
              <a:ext cx="937302" cy="937302"/>
            </a:xfrm>
            <a:prstGeom prst="rect">
              <a:avLst/>
            </a:prstGeom>
          </p:spPr>
        </p:pic>
        <p:grpSp>
          <p:nvGrpSpPr>
            <p:cNvPr id="52" name="Group 65">
              <a:extLst>
                <a:ext uri="{FF2B5EF4-FFF2-40B4-BE49-F238E27FC236}">
                  <a16:creationId xmlns:a16="http://schemas.microsoft.com/office/drawing/2014/main" id="{90E98966-269E-4824-9BB1-C07DF9073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6302" y="2594306"/>
              <a:ext cx="1038863" cy="594213"/>
              <a:chOff x="2423" y="2253"/>
              <a:chExt cx="257" cy="147"/>
            </a:xfrm>
          </p:grpSpPr>
          <p:sp>
            <p:nvSpPr>
              <p:cNvPr id="53" name="AutoShape 66">
                <a:extLst>
                  <a:ext uri="{FF2B5EF4-FFF2-40B4-BE49-F238E27FC236}">
                    <a16:creationId xmlns:a16="http://schemas.microsoft.com/office/drawing/2014/main" id="{2573BB1A-391B-4D47-B961-C4EDC32DC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67">
                <a:extLst>
                  <a:ext uri="{FF2B5EF4-FFF2-40B4-BE49-F238E27FC236}">
                    <a16:creationId xmlns:a16="http://schemas.microsoft.com/office/drawing/2014/main" id="{D68A6718-390B-4D3E-A426-0CF19B7E1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oup 68">
                <a:extLst>
                  <a:ext uri="{FF2B5EF4-FFF2-40B4-BE49-F238E27FC236}">
                    <a16:creationId xmlns:a16="http://schemas.microsoft.com/office/drawing/2014/main" id="{9886C642-ED4C-4CB3-B606-5127A2FA31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56" name="Freeform 69">
                  <a:extLst>
                    <a:ext uri="{FF2B5EF4-FFF2-40B4-BE49-F238E27FC236}">
                      <a16:creationId xmlns:a16="http://schemas.microsoft.com/office/drawing/2014/main" id="{F104B513-79C2-49F2-BB46-35CF61C5D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70">
                  <a:extLst>
                    <a:ext uri="{FF2B5EF4-FFF2-40B4-BE49-F238E27FC236}">
                      <a16:creationId xmlns:a16="http://schemas.microsoft.com/office/drawing/2014/main" id="{5DC22B75-DA7F-4254-8725-F7C784105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71">
                  <a:extLst>
                    <a:ext uri="{FF2B5EF4-FFF2-40B4-BE49-F238E27FC236}">
                      <a16:creationId xmlns:a16="http://schemas.microsoft.com/office/drawing/2014/main" id="{EFB8B580-E578-485F-998C-32AC591C5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72">
                  <a:extLst>
                    <a:ext uri="{FF2B5EF4-FFF2-40B4-BE49-F238E27FC236}">
                      <a16:creationId xmlns:a16="http://schemas.microsoft.com/office/drawing/2014/main" id="{6FCC057E-BF51-4BF6-8D7A-4DE766298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1561A9-60E8-495B-B361-B189BBEFEB57}"/>
                </a:ext>
              </a:extLst>
            </p:cNvPr>
            <p:cNvCxnSpPr>
              <a:cxnSpLocks/>
              <a:stCxn id="53" idx="4"/>
              <a:endCxn id="36" idx="2"/>
            </p:cNvCxnSpPr>
            <p:nvPr/>
          </p:nvCxnSpPr>
          <p:spPr>
            <a:xfrm flipV="1">
              <a:off x="6345165" y="2887371"/>
              <a:ext cx="1182883" cy="4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8BD6D739-4D12-43F5-9EC6-DDD2203B7E28}"/>
              </a:ext>
            </a:extLst>
          </p:cNvPr>
          <p:cNvSpPr txBox="1">
            <a:spLocks/>
          </p:cNvSpPr>
          <p:nvPr/>
        </p:nvSpPr>
        <p:spPr>
          <a:xfrm>
            <a:off x="1117053" y="4659376"/>
            <a:ext cx="9957895" cy="1246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57175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P4Sync can always detect the packet modification.</a:t>
            </a:r>
          </a:p>
          <a:p>
            <a:pPr marL="257175" indent="-257175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RSA-2048: 2.15ms for signature; 0.07ms for verification.</a:t>
            </a:r>
          </a:p>
          <a:p>
            <a:pPr marL="257175" indent="-257175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P4Sync can defend against integrity attacks effectively </a:t>
            </a:r>
            <a:r>
              <a:rPr lang="en-US" altLang="zh-CN" sz="2400" dirty="0">
                <a:latin typeface="Tahoma"/>
                <a:cs typeface="Tahoma"/>
              </a:rPr>
              <a:t>and efficiently</a:t>
            </a:r>
            <a:r>
              <a:rPr lang="en-US" sz="2400" dirty="0">
                <a:latin typeface="Tahoma"/>
                <a:cs typeface="Tahoma"/>
              </a:rPr>
              <a:t>!</a:t>
            </a:r>
          </a:p>
          <a:p>
            <a:pPr>
              <a:spcBef>
                <a:spcPct val="20000"/>
              </a:spcBef>
              <a:buSzPct val="130000"/>
              <a:defRPr/>
            </a:pP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198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482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9799" y="1066800"/>
            <a:ext cx="8839201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8000"/>
                </a:solidFill>
                <a:latin typeface="Tahoma"/>
                <a:cs typeface="Tahoma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Motivation: Data plane state synchronization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State of the art: C</a:t>
            </a:r>
            <a:r>
              <a:rPr lang="en-US" altLang="zh-CN" sz="2400" dirty="0">
                <a:solidFill>
                  <a:srgbClr val="00B050"/>
                </a:solidFill>
                <a:latin typeface="Tahoma"/>
                <a:cs typeface="Tahoma"/>
              </a:rPr>
              <a:t>annot satisfy all three goals</a:t>
            </a:r>
            <a:endParaRPr lang="en-US" sz="240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Approach: P4Sync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P4Sync design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 Challenge #1: Achieving completeness with low overhead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 Challenge #2: Data integrity guarantee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   Evaluation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  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843" y="1143001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1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873810"/>
            <a:ext cx="304800" cy="412191"/>
          </a:xfrm>
          <a:prstGeom prst="rect">
            <a:avLst/>
          </a:prstGeom>
        </p:spPr>
      </p:pic>
      <p:pic>
        <p:nvPicPr>
          <p:cNvPr id="10" name="Picture 2" descr="Image result for arrow">
            <a:extLst>
              <a:ext uri="{FF2B5EF4-FFF2-40B4-BE49-F238E27FC236}">
                <a16:creationId xmlns:a16="http://schemas.microsoft.com/office/drawing/2014/main" id="{87306663-8916-4796-B9B0-DFC5F47D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2" y="4238046"/>
            <a:ext cx="384175" cy="2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4EC61CBC-387E-4AD0-9337-861BE3E0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940" y="6340476"/>
            <a:ext cx="9356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0233EA-FDFB-47CA-9D5A-60529F1DE4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53247"/>
            <a:ext cx="304800" cy="412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0E8054-FA5A-489D-9382-C67941CCB8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8" y="3685337"/>
            <a:ext cx="304800" cy="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964" y="162032"/>
            <a:ext cx="917207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network is becoming programmable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1499243" y="4774530"/>
            <a:ext cx="9880002" cy="181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ahoma"/>
                <a:cs typeface="Tahoma"/>
              </a:rPr>
              <a:t>P</a:t>
            </a:r>
            <a:r>
              <a:rPr lang="en-US" sz="2400" baseline="0" dirty="0">
                <a:solidFill>
                  <a:prstClr val="black"/>
                </a:solidFill>
                <a:latin typeface="Tahoma"/>
                <a:cs typeface="Tahoma"/>
              </a:rPr>
              <a:t>rogrammable data planes (PDPs)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 be programmed in high-level languages (e.g., P4)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Support customized protocols and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match/actions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 persistent state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宋体" panose="02010600030101010101" pitchFamily="2" charset="-122"/>
                <a:cs typeface="Tahoma"/>
              </a:rPr>
              <a:t>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at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linespeed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Tbps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)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276CCC8-A4C7-4CC0-903E-DED1D2556122}"/>
              </a:ext>
            </a:extLst>
          </p:cNvPr>
          <p:cNvGrpSpPr/>
          <p:nvPr/>
        </p:nvGrpSpPr>
        <p:grpSpPr>
          <a:xfrm>
            <a:off x="3479065" y="1413539"/>
            <a:ext cx="5233870" cy="3100084"/>
            <a:chOff x="3663040" y="1468064"/>
            <a:chExt cx="4672884" cy="3044259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08E40F5-0FEA-4A5A-A58F-39DBCF1B8D89}"/>
                </a:ext>
              </a:extLst>
            </p:cNvPr>
            <p:cNvSpPr/>
            <p:nvPr/>
          </p:nvSpPr>
          <p:spPr>
            <a:xfrm>
              <a:off x="3663040" y="2582762"/>
              <a:ext cx="887881" cy="1929561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572ABF09-6A38-493D-A46A-B4D567343309}"/>
                </a:ext>
              </a:extLst>
            </p:cNvPr>
            <p:cNvSpPr/>
            <p:nvPr/>
          </p:nvSpPr>
          <p:spPr>
            <a:xfrm rot="5400000">
              <a:off x="4157059" y="2753545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3" name="Trapezoid 182">
              <a:extLst>
                <a:ext uri="{FF2B5EF4-FFF2-40B4-BE49-F238E27FC236}">
                  <a16:creationId xmlns:a16="http://schemas.microsoft.com/office/drawing/2014/main" id="{4C495E8E-E019-40A9-A3B5-595964F4401D}"/>
                </a:ext>
              </a:extLst>
            </p:cNvPr>
            <p:cNvSpPr/>
            <p:nvPr/>
          </p:nvSpPr>
          <p:spPr>
            <a:xfrm rot="5400000">
              <a:off x="4154102" y="3427488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AD5585EF-B528-400D-AF44-5639D6A8FED6}"/>
                </a:ext>
              </a:extLst>
            </p:cNvPr>
            <p:cNvSpPr/>
            <p:nvPr/>
          </p:nvSpPr>
          <p:spPr>
            <a:xfrm rot="5400000">
              <a:off x="4142618" y="4101429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EC4A74A-B83C-4900-87F1-D8942FEA8E26}"/>
                </a:ext>
              </a:extLst>
            </p:cNvPr>
            <p:cNvSpPr/>
            <p:nvPr/>
          </p:nvSpPr>
          <p:spPr>
            <a:xfrm>
              <a:off x="3758570" y="2696331"/>
              <a:ext cx="362278" cy="172856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Memory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5261EB5-2934-46EE-8BC8-DE84A3D32B95}"/>
                </a:ext>
              </a:extLst>
            </p:cNvPr>
            <p:cNvSpPr/>
            <p:nvPr/>
          </p:nvSpPr>
          <p:spPr>
            <a:xfrm>
              <a:off x="4953568" y="2582762"/>
              <a:ext cx="887881" cy="1929561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1A56235-EA8B-4D0C-B693-65F475EC23B8}"/>
                </a:ext>
              </a:extLst>
            </p:cNvPr>
            <p:cNvSpPr/>
            <p:nvPr/>
          </p:nvSpPr>
          <p:spPr>
            <a:xfrm>
              <a:off x="5049098" y="2696331"/>
              <a:ext cx="362278" cy="172856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DEB5268-BB0B-4CC0-AE0D-0977E9A606D4}"/>
                </a:ext>
              </a:extLst>
            </p:cNvPr>
            <p:cNvSpPr/>
            <p:nvPr/>
          </p:nvSpPr>
          <p:spPr>
            <a:xfrm>
              <a:off x="6224857" y="2582762"/>
              <a:ext cx="887881" cy="1929561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B3DA3749-EC1F-499F-9F9C-D341F93DE1DF}"/>
                </a:ext>
              </a:extLst>
            </p:cNvPr>
            <p:cNvSpPr/>
            <p:nvPr/>
          </p:nvSpPr>
          <p:spPr>
            <a:xfrm>
              <a:off x="6320387" y="2696331"/>
              <a:ext cx="362278" cy="172856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E5DBA1A-94CE-47E4-AD64-7515E0F362C1}"/>
                </a:ext>
              </a:extLst>
            </p:cNvPr>
            <p:cNvSpPr/>
            <p:nvPr/>
          </p:nvSpPr>
          <p:spPr>
            <a:xfrm>
              <a:off x="7448043" y="2582762"/>
              <a:ext cx="887881" cy="1929561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CA42B46-34DD-4F62-907C-42575E8A5B1B}"/>
                </a:ext>
              </a:extLst>
            </p:cNvPr>
            <p:cNvSpPr/>
            <p:nvPr/>
          </p:nvSpPr>
          <p:spPr>
            <a:xfrm>
              <a:off x="7543573" y="2696331"/>
              <a:ext cx="362278" cy="172856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F41385F-96F2-4A38-9C8A-90A98EE97D78}"/>
                </a:ext>
              </a:extLst>
            </p:cNvPr>
            <p:cNvSpPr txBox="1"/>
            <p:nvPr/>
          </p:nvSpPr>
          <p:spPr>
            <a:xfrm>
              <a:off x="4105186" y="2723867"/>
              <a:ext cx="503792" cy="3231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charset="0"/>
                  <a:cs typeface="Calibri" charset="0"/>
                </a:rPr>
                <a:t>ALU</a:t>
              </a:r>
            </a:p>
          </p:txBody>
        </p:sp>
        <p:sp>
          <p:nvSpPr>
            <p:cNvPr id="193" name="Right Arrow 182">
              <a:extLst>
                <a:ext uri="{FF2B5EF4-FFF2-40B4-BE49-F238E27FC236}">
                  <a16:creationId xmlns:a16="http://schemas.microsoft.com/office/drawing/2014/main" id="{EB5E08E4-8224-49B3-8863-69B6F434D851}"/>
                </a:ext>
              </a:extLst>
            </p:cNvPr>
            <p:cNvSpPr/>
            <p:nvPr/>
          </p:nvSpPr>
          <p:spPr>
            <a:xfrm>
              <a:off x="4583817" y="3200571"/>
              <a:ext cx="381669" cy="382412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4" name="Right Arrow 183">
              <a:extLst>
                <a:ext uri="{FF2B5EF4-FFF2-40B4-BE49-F238E27FC236}">
                  <a16:creationId xmlns:a16="http://schemas.microsoft.com/office/drawing/2014/main" id="{E3F9A5EC-80E5-4E78-969D-15CF35D0B049}"/>
                </a:ext>
              </a:extLst>
            </p:cNvPr>
            <p:cNvSpPr/>
            <p:nvPr/>
          </p:nvSpPr>
          <p:spPr>
            <a:xfrm>
              <a:off x="5859881" y="3200571"/>
              <a:ext cx="379483" cy="382412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5" name="Right Arrow 184">
              <a:extLst>
                <a:ext uri="{FF2B5EF4-FFF2-40B4-BE49-F238E27FC236}">
                  <a16:creationId xmlns:a16="http://schemas.microsoft.com/office/drawing/2014/main" id="{57B4EE77-F3C4-435F-BDFC-D319458409FA}"/>
                </a:ext>
              </a:extLst>
            </p:cNvPr>
            <p:cNvSpPr/>
            <p:nvPr/>
          </p:nvSpPr>
          <p:spPr>
            <a:xfrm>
              <a:off x="7109885" y="3200571"/>
              <a:ext cx="354029" cy="382412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6" name="Trapezoid 195">
              <a:extLst>
                <a:ext uri="{FF2B5EF4-FFF2-40B4-BE49-F238E27FC236}">
                  <a16:creationId xmlns:a16="http://schemas.microsoft.com/office/drawing/2014/main" id="{D13CF253-B5D0-48D1-84D9-5C702E1A8456}"/>
                </a:ext>
              </a:extLst>
            </p:cNvPr>
            <p:cNvSpPr/>
            <p:nvPr/>
          </p:nvSpPr>
          <p:spPr>
            <a:xfrm rot="5400000">
              <a:off x="5457068" y="2753545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7" name="Trapezoid 196">
              <a:extLst>
                <a:ext uri="{FF2B5EF4-FFF2-40B4-BE49-F238E27FC236}">
                  <a16:creationId xmlns:a16="http://schemas.microsoft.com/office/drawing/2014/main" id="{DCD3AA4D-D395-4341-826E-19640CD9EE3B}"/>
                </a:ext>
              </a:extLst>
            </p:cNvPr>
            <p:cNvSpPr/>
            <p:nvPr/>
          </p:nvSpPr>
          <p:spPr>
            <a:xfrm rot="5400000">
              <a:off x="5454111" y="3427488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8" name="Trapezoid 197">
              <a:extLst>
                <a:ext uri="{FF2B5EF4-FFF2-40B4-BE49-F238E27FC236}">
                  <a16:creationId xmlns:a16="http://schemas.microsoft.com/office/drawing/2014/main" id="{8F3C1AE5-205C-4DAF-8247-09D6F9707B70}"/>
                </a:ext>
              </a:extLst>
            </p:cNvPr>
            <p:cNvSpPr/>
            <p:nvPr/>
          </p:nvSpPr>
          <p:spPr>
            <a:xfrm rot="5400000">
              <a:off x="5442627" y="4101429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31C4FD85-2F31-4521-B560-995E8E3EE577}"/>
                </a:ext>
              </a:extLst>
            </p:cNvPr>
            <p:cNvSpPr/>
            <p:nvPr/>
          </p:nvSpPr>
          <p:spPr>
            <a:xfrm rot="5400000">
              <a:off x="6734651" y="2753545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0" name="Trapezoid 199">
              <a:extLst>
                <a:ext uri="{FF2B5EF4-FFF2-40B4-BE49-F238E27FC236}">
                  <a16:creationId xmlns:a16="http://schemas.microsoft.com/office/drawing/2014/main" id="{8E34AB2B-E824-4A90-9B2D-9E5AE9A56DCA}"/>
                </a:ext>
              </a:extLst>
            </p:cNvPr>
            <p:cNvSpPr/>
            <p:nvPr/>
          </p:nvSpPr>
          <p:spPr>
            <a:xfrm rot="5400000">
              <a:off x="6731694" y="3427488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id="{77558478-B51F-418A-9A6F-7137FBE657E9}"/>
                </a:ext>
              </a:extLst>
            </p:cNvPr>
            <p:cNvSpPr/>
            <p:nvPr/>
          </p:nvSpPr>
          <p:spPr>
            <a:xfrm rot="5400000">
              <a:off x="6720210" y="4101429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2" name="Trapezoid 201">
              <a:extLst>
                <a:ext uri="{FF2B5EF4-FFF2-40B4-BE49-F238E27FC236}">
                  <a16:creationId xmlns:a16="http://schemas.microsoft.com/office/drawing/2014/main" id="{D14FDA3C-04BE-4B32-9E13-43CAD5213662}"/>
                </a:ext>
              </a:extLst>
            </p:cNvPr>
            <p:cNvSpPr/>
            <p:nvPr/>
          </p:nvSpPr>
          <p:spPr>
            <a:xfrm rot="5400000">
              <a:off x="7953561" y="2753545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3" name="Trapezoid 202">
              <a:extLst>
                <a:ext uri="{FF2B5EF4-FFF2-40B4-BE49-F238E27FC236}">
                  <a16:creationId xmlns:a16="http://schemas.microsoft.com/office/drawing/2014/main" id="{4DA1CFF2-C23C-4DBF-86AC-367D7CE49F4B}"/>
                </a:ext>
              </a:extLst>
            </p:cNvPr>
            <p:cNvSpPr/>
            <p:nvPr/>
          </p:nvSpPr>
          <p:spPr>
            <a:xfrm rot="5400000">
              <a:off x="7950604" y="3427488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DC71CF31-5C78-4714-83FC-FD6117726691}"/>
                </a:ext>
              </a:extLst>
            </p:cNvPr>
            <p:cNvSpPr/>
            <p:nvPr/>
          </p:nvSpPr>
          <p:spPr>
            <a:xfrm rot="5400000">
              <a:off x="7939120" y="4101429"/>
              <a:ext cx="380684" cy="263807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5" name="Rounded Rectangle 195">
              <a:extLst>
                <a:ext uri="{FF2B5EF4-FFF2-40B4-BE49-F238E27FC236}">
                  <a16:creationId xmlns:a16="http://schemas.microsoft.com/office/drawing/2014/main" id="{D6406D6D-2CDF-4EBF-9A84-970A0A1F06C8}"/>
                </a:ext>
              </a:extLst>
            </p:cNvPr>
            <p:cNvSpPr/>
            <p:nvPr/>
          </p:nvSpPr>
          <p:spPr>
            <a:xfrm>
              <a:off x="4983918" y="2647414"/>
              <a:ext cx="841566" cy="946935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 w="12700" cap="flat" cmpd="sng" algn="ctr">
              <a:solidFill>
                <a:srgbClr val="C00000">
                  <a:alpha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Match/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Action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Table</a:t>
              </a:r>
            </a:p>
          </p:txBody>
        </p:sp>
        <p:sp>
          <p:nvSpPr>
            <p:cNvPr id="206" name="Rounded Rectangle 196">
              <a:extLst>
                <a:ext uri="{FF2B5EF4-FFF2-40B4-BE49-F238E27FC236}">
                  <a16:creationId xmlns:a16="http://schemas.microsoft.com/office/drawing/2014/main" id="{D10BF7A5-8098-44EE-BA25-F0FCFCB7300E}"/>
                </a:ext>
              </a:extLst>
            </p:cNvPr>
            <p:cNvSpPr/>
            <p:nvPr/>
          </p:nvSpPr>
          <p:spPr>
            <a:xfrm>
              <a:off x="6268318" y="3787447"/>
              <a:ext cx="841566" cy="684234"/>
            </a:xfrm>
            <a:prstGeom prst="roundRect">
              <a:avLst>
                <a:gd name="adj" fmla="val 3376"/>
              </a:avLst>
            </a:prstGeom>
            <a:solidFill>
              <a:srgbClr val="44546A">
                <a:lumMod val="60000"/>
                <a:lumOff val="40000"/>
                <a:alpha val="60000"/>
              </a:srgbClr>
            </a:solidFill>
            <a:ln w="12700" cap="flat" cmpd="sng" algn="ctr">
              <a:solidFill>
                <a:srgbClr val="44546A">
                  <a:alpha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Match/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Action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Table</a:t>
              </a:r>
            </a:p>
          </p:txBody>
        </p:sp>
        <p:sp>
          <p:nvSpPr>
            <p:cNvPr id="207" name="Rounded Rectangle 197">
              <a:extLst>
                <a:ext uri="{FF2B5EF4-FFF2-40B4-BE49-F238E27FC236}">
                  <a16:creationId xmlns:a16="http://schemas.microsoft.com/office/drawing/2014/main" id="{80C52C20-64B8-4A8A-8B0D-4D4D4BE85E3A}"/>
                </a:ext>
              </a:extLst>
            </p:cNvPr>
            <p:cNvSpPr/>
            <p:nvPr/>
          </p:nvSpPr>
          <p:spPr>
            <a:xfrm>
              <a:off x="7463914" y="2684797"/>
              <a:ext cx="841566" cy="1749188"/>
            </a:xfrm>
            <a:prstGeom prst="roundRect">
              <a:avLst>
                <a:gd name="adj" fmla="val 3376"/>
              </a:avLst>
            </a:prstGeom>
            <a:solidFill>
              <a:srgbClr val="70AD47">
                <a:alpha val="60000"/>
              </a:srgbClr>
            </a:solidFill>
            <a:ln w="12700" cap="flat" cmpd="sng" algn="ctr">
              <a:solidFill>
                <a:srgbClr val="70AD47">
                  <a:lumMod val="75000"/>
                  <a:alpha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Match/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Action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charset="0"/>
                  <a:cs typeface="Calibri" charset="0"/>
                </a:rPr>
                <a:t>Table</a:t>
              </a:r>
            </a:p>
          </p:txBody>
        </p:sp>
        <p:sp>
          <p:nvSpPr>
            <p:cNvPr id="208" name="Rounded Rectangle 200">
              <a:extLst>
                <a:ext uri="{FF2B5EF4-FFF2-40B4-BE49-F238E27FC236}">
                  <a16:creationId xmlns:a16="http://schemas.microsoft.com/office/drawing/2014/main" id="{AE2F3FE7-513D-4DAA-B8C3-B8B9CCED5F75}"/>
                </a:ext>
              </a:extLst>
            </p:cNvPr>
            <p:cNvSpPr/>
            <p:nvPr/>
          </p:nvSpPr>
          <p:spPr>
            <a:xfrm rot="5400000">
              <a:off x="5736498" y="-605394"/>
              <a:ext cx="525967" cy="4672884"/>
            </a:xfrm>
            <a:prstGeom prst="roundRect">
              <a:avLst>
                <a:gd name="adj" fmla="val 6295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8E1A176-DA2C-4BD7-9C8C-EBD01F700ADD}"/>
                </a:ext>
              </a:extLst>
            </p:cNvPr>
            <p:cNvSpPr txBox="1"/>
            <p:nvPr/>
          </p:nvSpPr>
          <p:spPr>
            <a:xfrm>
              <a:off x="4801712" y="1515899"/>
              <a:ext cx="225994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Switch control plane</a:t>
              </a:r>
            </a:p>
          </p:txBody>
        </p:sp>
        <p:sp>
          <p:nvSpPr>
            <p:cNvPr id="210" name="Up-Down Arrow 202">
              <a:extLst>
                <a:ext uri="{FF2B5EF4-FFF2-40B4-BE49-F238E27FC236}">
                  <a16:creationId xmlns:a16="http://schemas.microsoft.com/office/drawing/2014/main" id="{4D786EFA-EE62-4029-B6A2-E89BD781CA87}"/>
                </a:ext>
              </a:extLst>
            </p:cNvPr>
            <p:cNvSpPr/>
            <p:nvPr/>
          </p:nvSpPr>
          <p:spPr>
            <a:xfrm>
              <a:off x="3991284" y="2023332"/>
              <a:ext cx="217961" cy="541955"/>
            </a:xfrm>
            <a:prstGeom prst="upDownArrow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Up-Down Arrow 203">
              <a:extLst>
                <a:ext uri="{FF2B5EF4-FFF2-40B4-BE49-F238E27FC236}">
                  <a16:creationId xmlns:a16="http://schemas.microsoft.com/office/drawing/2014/main" id="{1A0B1CE7-C9D5-429D-B066-66DA50CA8306}"/>
                </a:ext>
              </a:extLst>
            </p:cNvPr>
            <p:cNvSpPr/>
            <p:nvPr/>
          </p:nvSpPr>
          <p:spPr>
            <a:xfrm>
              <a:off x="5348087" y="2017418"/>
              <a:ext cx="217961" cy="541955"/>
            </a:xfrm>
            <a:prstGeom prst="upDownArrow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Up-Down Arrow 204">
              <a:extLst>
                <a:ext uri="{FF2B5EF4-FFF2-40B4-BE49-F238E27FC236}">
                  <a16:creationId xmlns:a16="http://schemas.microsoft.com/office/drawing/2014/main" id="{B9178322-26D2-47AC-B980-7117ABFDA422}"/>
                </a:ext>
              </a:extLst>
            </p:cNvPr>
            <p:cNvSpPr/>
            <p:nvPr/>
          </p:nvSpPr>
          <p:spPr>
            <a:xfrm>
              <a:off x="6572040" y="2017418"/>
              <a:ext cx="217961" cy="541955"/>
            </a:xfrm>
            <a:prstGeom prst="upDownArrow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Up-Down Arrow 205">
              <a:extLst>
                <a:ext uri="{FF2B5EF4-FFF2-40B4-BE49-F238E27FC236}">
                  <a16:creationId xmlns:a16="http://schemas.microsoft.com/office/drawing/2014/main" id="{5A236295-0F39-41B8-A905-6541FA80C3AD}"/>
                </a:ext>
              </a:extLst>
            </p:cNvPr>
            <p:cNvSpPr/>
            <p:nvPr/>
          </p:nvSpPr>
          <p:spPr>
            <a:xfrm>
              <a:off x="7796870" y="2011384"/>
              <a:ext cx="217961" cy="541955"/>
            </a:xfrm>
            <a:prstGeom prst="upDownArrow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7CBDBC8-AE8B-4298-8E00-CDEB12346CE9}"/>
                </a:ext>
              </a:extLst>
            </p:cNvPr>
            <p:cNvSpPr txBox="1"/>
            <p:nvPr/>
          </p:nvSpPr>
          <p:spPr>
            <a:xfrm>
              <a:off x="4346258" y="2122375"/>
              <a:ext cx="1140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PCIe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bus</a:t>
              </a:r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114F793E-614C-4E43-B4A7-D9F4C0C67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518" y="1500461"/>
              <a:ext cx="389682" cy="479031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E549783-9E58-476A-BDE0-D0B5E1D0FCDE}"/>
                </a:ext>
              </a:extLst>
            </p:cNvPr>
            <p:cNvSpPr txBox="1"/>
            <p:nvPr/>
          </p:nvSpPr>
          <p:spPr>
            <a:xfrm>
              <a:off x="4209140" y="3700569"/>
              <a:ext cx="763671" cy="35394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charset="0"/>
                  <a:cs typeface="Calibri" charset="0"/>
                </a:rPr>
                <a:t>Stages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9A75117-C2CD-46EA-A9A2-53A525C8A2EE}"/>
                </a:ext>
              </a:extLst>
            </p:cNvPr>
            <p:cNvSpPr txBox="1"/>
            <p:nvPr/>
          </p:nvSpPr>
          <p:spPr>
            <a:xfrm>
              <a:off x="5522306" y="3705076"/>
              <a:ext cx="763671" cy="35394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charset="0"/>
                  <a:cs typeface="Calibri" charset="0"/>
                </a:rPr>
                <a:t>Stages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9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685246-D4DA-4691-8BB4-44D503AA584F}"/>
              </a:ext>
            </a:extLst>
          </p:cNvPr>
          <p:cNvCxnSpPr>
            <a:cxnSpLocks/>
          </p:cNvCxnSpPr>
          <p:nvPr/>
        </p:nvCxnSpPr>
        <p:spPr>
          <a:xfrm>
            <a:off x="1009650" y="3429000"/>
            <a:ext cx="10058400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B06B73-A53F-4BBF-84B7-3EDA6572EA0C}"/>
              </a:ext>
            </a:extLst>
          </p:cNvPr>
          <p:cNvCxnSpPr>
            <a:cxnSpLocks/>
          </p:cNvCxnSpPr>
          <p:nvPr/>
        </p:nvCxnSpPr>
        <p:spPr>
          <a:xfrm>
            <a:off x="5884878" y="1362075"/>
            <a:ext cx="0" cy="440055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849940" y="6340476"/>
            <a:ext cx="9356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5818EF-275A-4099-87BE-42D734BEDE11}"/>
              </a:ext>
            </a:extLst>
          </p:cNvPr>
          <p:cNvSpPr txBox="1">
            <a:spLocks/>
          </p:cNvSpPr>
          <p:nvPr/>
        </p:nvSpPr>
        <p:spPr>
          <a:xfrm>
            <a:off x="1758977" y="2292944"/>
            <a:ext cx="3347297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  <a:r>
              <a:rPr lang="en-US" sz="2800" dirty="0" err="1">
                <a:solidFill>
                  <a:prstClr val="black"/>
                </a:solidFill>
                <a:latin typeface="Tahoma"/>
                <a:cs typeface="Tahoma"/>
              </a:rPr>
              <a:t>ata</a:t>
            </a:r>
            <a:r>
              <a:rPr lang="en-US" sz="2800" dirty="0">
                <a:solidFill>
                  <a:prstClr val="black"/>
                </a:solidFill>
                <a:latin typeface="Tahoma"/>
                <a:cs typeface="Tahoma"/>
              </a:rPr>
              <a:t> plane protocol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3D96530-0109-42B4-9327-04BE94D550B8}"/>
              </a:ext>
            </a:extLst>
          </p:cNvPr>
          <p:cNvSpPr txBox="1">
            <a:spLocks/>
          </p:cNvSpPr>
          <p:nvPr/>
        </p:nvSpPr>
        <p:spPr>
          <a:xfrm>
            <a:off x="1461606" y="2768292"/>
            <a:ext cx="3644668" cy="86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Runs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the data plane with minimal local control plane involvement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BE702B4-3D03-4568-AA00-14FF13AE63B6}"/>
              </a:ext>
            </a:extLst>
          </p:cNvPr>
          <p:cNvSpPr txBox="1">
            <a:spLocks/>
          </p:cNvSpPr>
          <p:nvPr/>
        </p:nvSpPr>
        <p:spPr>
          <a:xfrm>
            <a:off x="7489887" y="2292944"/>
            <a:ext cx="2426069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ompleteness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11DCA7B-0D99-42EB-9EF5-0791884A841A}"/>
              </a:ext>
            </a:extLst>
          </p:cNvPr>
          <p:cNvSpPr txBox="1">
            <a:spLocks/>
          </p:cNvSpPr>
          <p:nvPr/>
        </p:nvSpPr>
        <p:spPr>
          <a:xfrm>
            <a:off x="7010718" y="2794505"/>
            <a:ext cx="3562918" cy="373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Tahoma"/>
                <a:cs typeface="Tahoma"/>
              </a:rPr>
              <a:t>Scans and copies the register array end to end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BB032E4-6392-40CD-B473-9871ECCCF92E}"/>
              </a:ext>
            </a:extLst>
          </p:cNvPr>
          <p:cNvSpPr txBox="1">
            <a:spLocks/>
          </p:cNvSpPr>
          <p:nvPr/>
        </p:nvSpPr>
        <p:spPr>
          <a:xfrm>
            <a:off x="1922367" y="4900941"/>
            <a:ext cx="2545483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Low overhead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96168B5-2656-407B-8A31-49E447D10481}"/>
              </a:ext>
            </a:extLst>
          </p:cNvPr>
          <p:cNvSpPr txBox="1">
            <a:spLocks/>
          </p:cNvSpPr>
          <p:nvPr/>
        </p:nvSpPr>
        <p:spPr>
          <a:xfrm>
            <a:off x="7095125" y="4910135"/>
            <a:ext cx="3329690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Integrity guarantee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B095A02-E511-40BC-9EA1-C290C7C07E29}"/>
              </a:ext>
            </a:extLst>
          </p:cNvPr>
          <p:cNvSpPr txBox="1">
            <a:spLocks/>
          </p:cNvSpPr>
          <p:nvPr/>
        </p:nvSpPr>
        <p:spPr>
          <a:xfrm>
            <a:off x="1758977" y="5415191"/>
            <a:ext cx="2961556" cy="55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Caches and aggregates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dirty data in a delta array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9768A79-19A0-4E3B-A8BD-F1F908A66073}"/>
              </a:ext>
            </a:extLst>
          </p:cNvPr>
          <p:cNvSpPr txBox="1">
            <a:spLocks/>
          </p:cNvSpPr>
          <p:nvPr/>
        </p:nvSpPr>
        <p:spPr>
          <a:xfrm>
            <a:off x="7159540" y="5415790"/>
            <a:ext cx="3265275" cy="55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Per-packet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MAC and periodic RSA signatures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76DD62-45C7-46E0-877F-B88893E9B783}"/>
              </a:ext>
            </a:extLst>
          </p:cNvPr>
          <p:cNvSpPr txBox="1">
            <a:spLocks/>
          </p:cNvSpPr>
          <p:nvPr/>
        </p:nvSpPr>
        <p:spPr>
          <a:xfrm>
            <a:off x="1433763" y="278245"/>
            <a:ext cx="962927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P4Sync 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41B3E18F-C5F7-4E20-B08D-F6D5C6DD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80" y="1066800"/>
            <a:ext cx="1253763" cy="12537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D90CA7C-DDB1-4451-A5E8-CA756971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20" y="3483518"/>
            <a:ext cx="1551866" cy="1551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2109B6A2-B25D-4D36-8385-17B971646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378" y="3517563"/>
            <a:ext cx="1485154" cy="148515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B947BD4-EC4D-48F8-82FD-F1C4419675BF}"/>
              </a:ext>
            </a:extLst>
          </p:cNvPr>
          <p:cNvGrpSpPr/>
          <p:nvPr/>
        </p:nvGrpSpPr>
        <p:grpSpPr>
          <a:xfrm>
            <a:off x="1891073" y="1276115"/>
            <a:ext cx="2694953" cy="928267"/>
            <a:chOff x="3307425" y="3292640"/>
            <a:chExt cx="5226522" cy="1736560"/>
          </a:xfrm>
        </p:grpSpPr>
        <p:grpSp>
          <p:nvGrpSpPr>
            <p:cNvPr id="28" name="Group 65">
              <a:extLst>
                <a:ext uri="{FF2B5EF4-FFF2-40B4-BE49-F238E27FC236}">
                  <a16:creationId xmlns:a16="http://schemas.microsoft.com/office/drawing/2014/main" id="{3F7A9891-2767-4664-BF12-EA2D6BC59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115" y="4617906"/>
              <a:ext cx="719065" cy="411294"/>
              <a:chOff x="2423" y="2253"/>
              <a:chExt cx="257" cy="147"/>
            </a:xfrm>
          </p:grpSpPr>
          <p:sp>
            <p:nvSpPr>
              <p:cNvPr id="74" name="AutoShape 66">
                <a:extLst>
                  <a:ext uri="{FF2B5EF4-FFF2-40B4-BE49-F238E27FC236}">
                    <a16:creationId xmlns:a16="http://schemas.microsoft.com/office/drawing/2014/main" id="{2B86029E-27F8-4F38-9E28-74151D18B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Oval 67">
                <a:extLst>
                  <a:ext uri="{FF2B5EF4-FFF2-40B4-BE49-F238E27FC236}">
                    <a16:creationId xmlns:a16="http://schemas.microsoft.com/office/drawing/2014/main" id="{C9B02828-2878-4A3B-84C0-8D2809672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68">
                <a:extLst>
                  <a:ext uri="{FF2B5EF4-FFF2-40B4-BE49-F238E27FC236}">
                    <a16:creationId xmlns:a16="http://schemas.microsoft.com/office/drawing/2014/main" id="{5996CB53-5BA8-48E5-BD8E-89BEF449D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77" name="Freeform 69">
                  <a:extLst>
                    <a:ext uri="{FF2B5EF4-FFF2-40B4-BE49-F238E27FC236}">
                      <a16:creationId xmlns:a16="http://schemas.microsoft.com/office/drawing/2014/main" id="{8526EBB8-EF8C-4CDD-914D-2818F4D6E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7E75EAB7-1B81-48F6-844E-740CDE76C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71">
                  <a:extLst>
                    <a:ext uri="{FF2B5EF4-FFF2-40B4-BE49-F238E27FC236}">
                      <a16:creationId xmlns:a16="http://schemas.microsoft.com/office/drawing/2014/main" id="{1E499096-9927-4D68-973A-1C1D7DAAF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FE9772B7-AC20-4791-8A98-DAEEE2AAF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D8D21156-BBE4-42E8-A58A-0FACFF284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425" y="3693478"/>
              <a:ext cx="719065" cy="411294"/>
              <a:chOff x="2423" y="2253"/>
              <a:chExt cx="257" cy="147"/>
            </a:xfrm>
          </p:grpSpPr>
          <p:sp>
            <p:nvSpPr>
              <p:cNvPr id="67" name="AutoShape 66">
                <a:extLst>
                  <a:ext uri="{FF2B5EF4-FFF2-40B4-BE49-F238E27FC236}">
                    <a16:creationId xmlns:a16="http://schemas.microsoft.com/office/drawing/2014/main" id="{DA25C665-2FBD-4217-8717-6480E9FE4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5E2FE2-1B6C-4669-8AA8-9DEA5DBD5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8A4466A-0689-431E-AE4A-6766D40671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6E079949-E6C7-41B0-A055-2A9998C3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C76F0C91-D64B-41D6-A33E-D6DC18AC2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B0DC995A-4753-4300-A549-4130122C8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C4EB25F8-3E35-419C-A337-C8F5C83F3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43627B63-A8B3-433C-9E8C-5A2EF029F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6077" y="3292640"/>
              <a:ext cx="719065" cy="411294"/>
              <a:chOff x="2423" y="2253"/>
              <a:chExt cx="257" cy="147"/>
            </a:xfrm>
          </p:grpSpPr>
          <p:sp>
            <p:nvSpPr>
              <p:cNvPr id="60" name="AutoShape 66">
                <a:extLst>
                  <a:ext uri="{FF2B5EF4-FFF2-40B4-BE49-F238E27FC236}">
                    <a16:creationId xmlns:a16="http://schemas.microsoft.com/office/drawing/2014/main" id="{8CE2580E-D38E-4824-8A22-64ACF6C2D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67">
                <a:extLst>
                  <a:ext uri="{FF2B5EF4-FFF2-40B4-BE49-F238E27FC236}">
                    <a16:creationId xmlns:a16="http://schemas.microsoft.com/office/drawing/2014/main" id="{B31F316A-5A66-4D6C-89D6-130A15892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" name="Group 68">
                <a:extLst>
                  <a:ext uri="{FF2B5EF4-FFF2-40B4-BE49-F238E27FC236}">
                    <a16:creationId xmlns:a16="http://schemas.microsoft.com/office/drawing/2014/main" id="{BA3CD882-DDBA-4529-A87B-655ABDC64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id="{F7D5D597-692C-4AD8-AC4A-058F823F1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id="{2986BBE1-A816-4767-8634-20AA15CDF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71">
                  <a:extLst>
                    <a:ext uri="{FF2B5EF4-FFF2-40B4-BE49-F238E27FC236}">
                      <a16:creationId xmlns:a16="http://schemas.microsoft.com/office/drawing/2014/main" id="{E549B0E0-CCC7-4690-AFC8-9866C5D2C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2">
                  <a:extLst>
                    <a:ext uri="{FF2B5EF4-FFF2-40B4-BE49-F238E27FC236}">
                      <a16:creationId xmlns:a16="http://schemas.microsoft.com/office/drawing/2014/main" id="{A818376A-2F95-4EDA-9BEB-C9E9AC7A4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11EB51E4-C1FC-4CCE-8CA7-05D4CC13F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1263" y="4228708"/>
              <a:ext cx="719065" cy="411294"/>
              <a:chOff x="2423" y="2253"/>
              <a:chExt cx="257" cy="147"/>
            </a:xfrm>
          </p:grpSpPr>
          <p:sp>
            <p:nvSpPr>
              <p:cNvPr id="53" name="AutoShape 66">
                <a:extLst>
                  <a:ext uri="{FF2B5EF4-FFF2-40B4-BE49-F238E27FC236}">
                    <a16:creationId xmlns:a16="http://schemas.microsoft.com/office/drawing/2014/main" id="{B7993C69-2F11-4464-9C66-580A06CC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67">
                <a:extLst>
                  <a:ext uri="{FF2B5EF4-FFF2-40B4-BE49-F238E27FC236}">
                    <a16:creationId xmlns:a16="http://schemas.microsoft.com/office/drawing/2014/main" id="{9FF6BDDF-E704-4A9F-83EB-3B9A479D6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oup 68">
                <a:extLst>
                  <a:ext uri="{FF2B5EF4-FFF2-40B4-BE49-F238E27FC236}">
                    <a16:creationId xmlns:a16="http://schemas.microsoft.com/office/drawing/2014/main" id="{C85B7FA9-E812-4D21-B7EF-02B1D4088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56" name="Freeform 69">
                  <a:extLst>
                    <a:ext uri="{FF2B5EF4-FFF2-40B4-BE49-F238E27FC236}">
                      <a16:creationId xmlns:a16="http://schemas.microsoft.com/office/drawing/2014/main" id="{20C0888C-77AE-4506-9DCD-57BEFD970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70">
                  <a:extLst>
                    <a:ext uri="{FF2B5EF4-FFF2-40B4-BE49-F238E27FC236}">
                      <a16:creationId xmlns:a16="http://schemas.microsoft.com/office/drawing/2014/main" id="{8DBA2F28-A8D0-482F-97A9-9C1D1DD2A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71">
                  <a:extLst>
                    <a:ext uri="{FF2B5EF4-FFF2-40B4-BE49-F238E27FC236}">
                      <a16:creationId xmlns:a16="http://schemas.microsoft.com/office/drawing/2014/main" id="{A650640B-020F-439C-B4B0-85A469FCA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72">
                  <a:extLst>
                    <a:ext uri="{FF2B5EF4-FFF2-40B4-BE49-F238E27FC236}">
                      <a16:creationId xmlns:a16="http://schemas.microsoft.com/office/drawing/2014/main" id="{06B8160D-19FE-4200-BE4D-F32243F59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6B7D20F5-2603-40F5-810E-99A14B080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4882" y="3532407"/>
              <a:ext cx="719065" cy="411294"/>
              <a:chOff x="2423" y="2253"/>
              <a:chExt cx="257" cy="147"/>
            </a:xfrm>
          </p:grpSpPr>
          <p:sp>
            <p:nvSpPr>
              <p:cNvPr id="40" name="AutoShape 66">
                <a:extLst>
                  <a:ext uri="{FF2B5EF4-FFF2-40B4-BE49-F238E27FC236}">
                    <a16:creationId xmlns:a16="http://schemas.microsoft.com/office/drawing/2014/main" id="{1712E5FB-05CB-4394-8215-D96BB85BC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67">
                <a:extLst>
                  <a:ext uri="{FF2B5EF4-FFF2-40B4-BE49-F238E27FC236}">
                    <a16:creationId xmlns:a16="http://schemas.microsoft.com/office/drawing/2014/main" id="{4712631B-F8F3-419E-82F8-F66BEA7C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68">
                <a:extLst>
                  <a:ext uri="{FF2B5EF4-FFF2-40B4-BE49-F238E27FC236}">
                    <a16:creationId xmlns:a16="http://schemas.microsoft.com/office/drawing/2014/main" id="{EF61C583-68CE-4F76-8043-E64E4176D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49" name="Freeform 69">
                  <a:extLst>
                    <a:ext uri="{FF2B5EF4-FFF2-40B4-BE49-F238E27FC236}">
                      <a16:creationId xmlns:a16="http://schemas.microsoft.com/office/drawing/2014/main" id="{D0D5C241-D60E-494F-87CE-A515B816E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70">
                  <a:extLst>
                    <a:ext uri="{FF2B5EF4-FFF2-40B4-BE49-F238E27FC236}">
                      <a16:creationId xmlns:a16="http://schemas.microsoft.com/office/drawing/2014/main" id="{E556102A-14E0-4BE8-B551-1B166EE1D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71">
                  <a:extLst>
                    <a:ext uri="{FF2B5EF4-FFF2-40B4-BE49-F238E27FC236}">
                      <a16:creationId xmlns:a16="http://schemas.microsoft.com/office/drawing/2014/main" id="{07240FC6-1F9D-44A8-9F53-F3B102A0B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72">
                  <a:extLst>
                    <a:ext uri="{FF2B5EF4-FFF2-40B4-BE49-F238E27FC236}">
                      <a16:creationId xmlns:a16="http://schemas.microsoft.com/office/drawing/2014/main" id="{FA2F0A4C-89D1-47A1-BB87-EE297F17D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4" name="直接连接符 2">
              <a:extLst>
                <a:ext uri="{FF2B5EF4-FFF2-40B4-BE49-F238E27FC236}">
                  <a16:creationId xmlns:a16="http://schemas.microsoft.com/office/drawing/2014/main" id="{F4DCA0CE-2162-4B23-A114-D3612DF88A62}"/>
                </a:ext>
              </a:extLst>
            </p:cNvPr>
            <p:cNvCxnSpPr>
              <a:stCxn id="67" idx="4"/>
              <a:endCxn id="60" idx="2"/>
            </p:cNvCxnSpPr>
            <p:nvPr/>
          </p:nvCxnSpPr>
          <p:spPr>
            <a:xfrm flipV="1">
              <a:off x="4026490" y="3498287"/>
              <a:ext cx="1222385" cy="400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8">
              <a:extLst>
                <a:ext uri="{FF2B5EF4-FFF2-40B4-BE49-F238E27FC236}">
                  <a16:creationId xmlns:a16="http://schemas.microsoft.com/office/drawing/2014/main" id="{D6D06CBC-9707-471E-A627-3787EBB47736}"/>
                </a:ext>
              </a:extLst>
            </p:cNvPr>
            <p:cNvCxnSpPr>
              <a:stCxn id="60" idx="4"/>
              <a:endCxn id="40" idx="2"/>
            </p:cNvCxnSpPr>
            <p:nvPr/>
          </p:nvCxnSpPr>
          <p:spPr>
            <a:xfrm>
              <a:off x="5965142" y="3498287"/>
              <a:ext cx="1852538" cy="2397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52">
              <a:extLst>
                <a:ext uri="{FF2B5EF4-FFF2-40B4-BE49-F238E27FC236}">
                  <a16:creationId xmlns:a16="http://schemas.microsoft.com/office/drawing/2014/main" id="{08DA9803-8A0D-4942-8CF4-418D5F3E65F3}"/>
                </a:ext>
              </a:extLst>
            </p:cNvPr>
            <p:cNvCxnSpPr>
              <a:endCxn id="74" idx="2"/>
            </p:cNvCxnSpPr>
            <p:nvPr/>
          </p:nvCxnSpPr>
          <p:spPr>
            <a:xfrm>
              <a:off x="3927108" y="4076857"/>
              <a:ext cx="851804" cy="746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54">
              <a:extLst>
                <a:ext uri="{FF2B5EF4-FFF2-40B4-BE49-F238E27FC236}">
                  <a16:creationId xmlns:a16="http://schemas.microsoft.com/office/drawing/2014/main" id="{73D845F7-7030-40B2-9BC8-5E6F466DAF32}"/>
                </a:ext>
              </a:extLst>
            </p:cNvPr>
            <p:cNvCxnSpPr>
              <a:stCxn id="74" idx="4"/>
              <a:endCxn id="53" idx="2"/>
            </p:cNvCxnSpPr>
            <p:nvPr/>
          </p:nvCxnSpPr>
          <p:spPr>
            <a:xfrm flipV="1">
              <a:off x="5495179" y="4434355"/>
              <a:ext cx="1048881" cy="389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6">
              <a:extLst>
                <a:ext uri="{FF2B5EF4-FFF2-40B4-BE49-F238E27FC236}">
                  <a16:creationId xmlns:a16="http://schemas.microsoft.com/office/drawing/2014/main" id="{90824A4B-D029-4C2F-AFF2-B13C621C3172}"/>
                </a:ext>
              </a:extLst>
            </p:cNvPr>
            <p:cNvCxnSpPr>
              <a:stCxn id="53" idx="4"/>
            </p:cNvCxnSpPr>
            <p:nvPr/>
          </p:nvCxnSpPr>
          <p:spPr>
            <a:xfrm flipV="1">
              <a:off x="7260328" y="3883743"/>
              <a:ext cx="603573" cy="550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1EF80B-46AE-4212-8648-212563BC643F}"/>
              </a:ext>
            </a:extLst>
          </p:cNvPr>
          <p:cNvGrpSpPr/>
          <p:nvPr/>
        </p:nvGrpSpPr>
        <p:grpSpPr>
          <a:xfrm>
            <a:off x="5090980" y="2682553"/>
            <a:ext cx="1638650" cy="1492893"/>
            <a:chOff x="5090980" y="2682553"/>
            <a:chExt cx="1638650" cy="1492893"/>
          </a:xfrm>
        </p:grpSpPr>
        <p:sp>
          <p:nvSpPr>
            <p:cNvPr id="2" name="Flowchart: Preparation 1">
              <a:extLst>
                <a:ext uri="{FF2B5EF4-FFF2-40B4-BE49-F238E27FC236}">
                  <a16:creationId xmlns:a16="http://schemas.microsoft.com/office/drawing/2014/main" id="{3E9E1B5F-6233-47C0-90C7-99BF66084887}"/>
                </a:ext>
              </a:extLst>
            </p:cNvPr>
            <p:cNvSpPr/>
            <p:nvPr/>
          </p:nvSpPr>
          <p:spPr>
            <a:xfrm>
              <a:off x="5090980" y="2682553"/>
              <a:ext cx="1638650" cy="1492893"/>
            </a:xfrm>
            <a:prstGeom prst="flowChartPreparation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DF81AFA1-7B38-4630-8F0C-556CB90E4DD6}"/>
                </a:ext>
              </a:extLst>
            </p:cNvPr>
            <p:cNvSpPr txBox="1">
              <a:spLocks/>
            </p:cNvSpPr>
            <p:nvPr/>
          </p:nvSpPr>
          <p:spPr>
            <a:xfrm>
              <a:off x="5295738" y="3212982"/>
              <a:ext cx="1253981" cy="36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30000"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P4Sync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3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482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493240" y="1295400"/>
            <a:ext cx="9655728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Motivation: Data plane state synchronization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Three key goals: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Completeness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Low overhead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Integrity guarantee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Our approach: P4S</a:t>
            </a:r>
            <a:r>
              <a:rPr lang="en-US" altLang="zh-CN" sz="2400" dirty="0">
                <a:latin typeface="Tahoma"/>
                <a:cs typeface="Tahoma"/>
              </a:rPr>
              <a:t>ync</a:t>
            </a:r>
            <a:endParaRPr lang="en-US" sz="2400" dirty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Scans and copies the register array end to end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Caches and aggregates dirty data in a delta array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Per-packet MAC and periodic RSA signatures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>
                <a:latin typeface="Tahoma"/>
                <a:cs typeface="Tahoma"/>
              </a:rPr>
              <a:t>Source code: </a:t>
            </a:r>
            <a:r>
              <a:rPr lang="en-US" sz="2200" dirty="0">
                <a:latin typeface="Tahoma"/>
                <a:cs typeface="Tahoma"/>
                <a:hlinkClick r:id="rId4"/>
              </a:rPr>
              <a:t>https://github.com/jiarong0907/P4Sync</a:t>
            </a:r>
            <a:r>
              <a:rPr lang="en-US" sz="2200" dirty="0">
                <a:latin typeface="Tahoma"/>
                <a:cs typeface="Tahoma"/>
              </a:rPr>
              <a:t>  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>
                <a:latin typeface="Tahoma"/>
                <a:cs typeface="Tahoma"/>
              </a:rPr>
              <a:t>Looking for internship in 2021 summer!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200" dirty="0">
              <a:latin typeface="Tahoma"/>
              <a:cs typeface="Tahoma"/>
            </a:endParaRPr>
          </a:p>
          <a:p>
            <a:pPr marL="0" lvl="1">
              <a:spcBef>
                <a:spcPct val="20000"/>
              </a:spcBef>
              <a:buSzPct val="130000"/>
              <a:defRPr/>
            </a:pPr>
            <a:endParaRPr lang="en-US" sz="150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lvl="1">
              <a:spcBef>
                <a:spcPct val="20000"/>
              </a:spcBef>
              <a:buSzPct val="130000"/>
              <a:defRPr/>
            </a:pPr>
            <a:r>
              <a:rPr lang="en-US" sz="2400" b="1" dirty="0">
                <a:solidFill>
                  <a:srgbClr val="FF0000"/>
                </a:solidFill>
                <a:latin typeface="Tahoma"/>
                <a:cs typeface="Tahoma"/>
              </a:rPr>
              <a:t>			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8EAE4A41-2ECF-4489-A35A-9E08A0479E9F}"/>
              </a:ext>
            </a:extLst>
          </p:cNvPr>
          <p:cNvSpPr txBox="1"/>
          <p:nvPr/>
        </p:nvSpPr>
        <p:spPr>
          <a:xfrm>
            <a:off x="4588947" y="5943600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lang="en-US" altLang="zh-CN" sz="3600" dirty="0">
                <a:solidFill>
                  <a:srgbClr val="FF0000"/>
                </a:solidFill>
                <a:latin typeface="Tahoma"/>
                <a:cs typeface="Tahoma"/>
              </a:rPr>
              <a:t>uestions?</a:t>
            </a:r>
            <a:endParaRPr lang="en-US" sz="36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8D9FF5B1-BA4A-45AF-B366-B31206C39DE7}"/>
              </a:ext>
            </a:extLst>
          </p:cNvPr>
          <p:cNvSpPr txBox="1">
            <a:spLocks/>
          </p:cNvSpPr>
          <p:nvPr/>
        </p:nvSpPr>
        <p:spPr>
          <a:xfrm>
            <a:off x="8940800" y="63404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4"/>
    </mc:Choice>
    <mc:Fallback xmlns="">
      <p:transition spd="slow" advTm="5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4070" y="258433"/>
            <a:ext cx="1004386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altLang="zh-CN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istributed</a:t>
            </a:r>
            <a:r>
              <a:rPr lang="en-US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PDP systems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1874050" y="5019783"/>
            <a:ext cx="8546300" cy="147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Distributed systems require</a:t>
            </a:r>
            <a:r>
              <a:rPr lang="en-US" altLang="zh-CN" sz="2400" dirty="0">
                <a:latin typeface="Tahoma"/>
                <a:cs typeface="Tahoma"/>
              </a:rPr>
              <a:t> state synchronization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Hula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: L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ink utilization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  <a:sym typeface="Wingdings" panose="05000000000000000000" pitchFamily="2" charset="2"/>
              </a:rPr>
              <a:t> Least utilized paths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Contra</a:t>
            </a:r>
            <a:r>
              <a:rPr lang="en-US" altLang="zh-CN" sz="2000" dirty="0">
                <a:latin typeface="Tahoma"/>
                <a:cs typeface="Tahoma"/>
              </a:rPr>
              <a:t>: Policy defined metrics </a:t>
            </a:r>
            <a:r>
              <a:rPr lang="en-US" altLang="zh-CN" sz="2000" dirty="0">
                <a:latin typeface="Tahoma"/>
                <a:cs typeface="Tahoma"/>
                <a:sym typeface="Wingdings" panose="05000000000000000000" pitchFamily="2" charset="2"/>
              </a:rPr>
              <a:t> Best routes</a:t>
            </a:r>
            <a:endParaRPr kumimoji="0" lang="en-US" altLang="zh-CN" sz="2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ahoma"/>
              <a:cs typeface="Tahoma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baseline="0" dirty="0" err="1">
                <a:latin typeface="Tahoma"/>
                <a:cs typeface="Tahoma"/>
                <a:sym typeface="Wingdings" panose="05000000000000000000" pitchFamily="2" charset="2"/>
              </a:rPr>
              <a:t>FastFlex</a:t>
            </a:r>
            <a:r>
              <a:rPr lang="en-US" sz="2000" baseline="0" dirty="0">
                <a:latin typeface="Tahoma"/>
                <a:cs typeface="Tahoma"/>
                <a:sym typeface="Wingdings" panose="05000000000000000000" pitchFamily="2" charset="2"/>
              </a:rPr>
              <a:t>: Suspicious</a:t>
            </a:r>
            <a:r>
              <a:rPr lang="en-US" sz="2000" dirty="0">
                <a:latin typeface="Tahoma"/>
                <a:cs typeface="Tahoma"/>
                <a:sym typeface="Wingdings" panose="05000000000000000000" pitchFamily="2" charset="2"/>
              </a:rPr>
              <a:t> IPs  Drop or reroute traffic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4C19B-543B-4F9B-A80B-72CACA03F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83" t="20253" r="21197" b="22592"/>
          <a:stretch/>
        </p:blipFill>
        <p:spPr>
          <a:xfrm>
            <a:off x="1074587" y="1759209"/>
            <a:ext cx="1748976" cy="1734853"/>
          </a:xfrm>
          <a:prstGeom prst="rect">
            <a:avLst/>
          </a:prstGeom>
        </p:spPr>
      </p:pic>
      <p:pic>
        <p:nvPicPr>
          <p:cNvPr id="104" name="Picture 103" descr="A close up of a sign&#10;&#10;Description automatically generated">
            <a:extLst>
              <a:ext uri="{FF2B5EF4-FFF2-40B4-BE49-F238E27FC236}">
                <a16:creationId xmlns:a16="http://schemas.microsoft.com/office/drawing/2014/main" id="{107F3555-AB26-4BF4-B4BB-E057BB449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828" y="1844929"/>
            <a:ext cx="1647792" cy="1647792"/>
          </a:xfrm>
          <a:prstGeom prst="rect">
            <a:avLst/>
          </a:prstGeom>
        </p:spPr>
      </p:pic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98724642-EB11-40BD-9AF2-6F82745026F7}"/>
              </a:ext>
            </a:extLst>
          </p:cNvPr>
          <p:cNvSpPr txBox="1">
            <a:spLocks/>
          </p:cNvSpPr>
          <p:nvPr/>
        </p:nvSpPr>
        <p:spPr>
          <a:xfrm>
            <a:off x="620791" y="3601211"/>
            <a:ext cx="3165027" cy="108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Load balancers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Hula-SOSR’16 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18D21AFB-356D-48C4-8702-6A40951DFB08}"/>
              </a:ext>
            </a:extLst>
          </p:cNvPr>
          <p:cNvSpPr txBox="1">
            <a:spLocks/>
          </p:cNvSpPr>
          <p:nvPr/>
        </p:nvSpPr>
        <p:spPr>
          <a:xfrm>
            <a:off x="8104493" y="3601211"/>
            <a:ext cx="3789271" cy="108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ink-flooding defenses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FastFlex-HotNets’19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869EDE2-CF1C-4A8B-9E8E-C1E0D15A0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2503" y="1794337"/>
            <a:ext cx="1698384" cy="169838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E7BCD4-F54D-49DB-B9D6-A77B665086A6}"/>
              </a:ext>
            </a:extLst>
          </p:cNvPr>
          <p:cNvSpPr txBox="1">
            <a:spLocks/>
          </p:cNvSpPr>
          <p:nvPr/>
        </p:nvSpPr>
        <p:spPr>
          <a:xfrm>
            <a:off x="3718876" y="3601211"/>
            <a:ext cx="4452560" cy="108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erformance-aware routing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ahoma"/>
                <a:cs typeface="Tahoma"/>
              </a:rPr>
              <a:t>Contra-NSDI’20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015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964" y="162032"/>
            <a:ext cx="917207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Problem: Secure s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tate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synchronization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2216411" y="4788918"/>
            <a:ext cx="8704874" cy="146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ahoma"/>
                <a:cs typeface="Tahoma"/>
              </a:rPr>
              <a:t>C</a:t>
            </a:r>
            <a:r>
              <a:rPr lang="en-US" altLang="zh-CN" sz="2400" dirty="0">
                <a:solidFill>
                  <a:prstClr val="black"/>
                </a:solidFill>
                <a:latin typeface="Tahoma"/>
                <a:cs typeface="Tahoma"/>
              </a:rPr>
              <a:t>opy data from the source to the destination periodically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ahoma"/>
                <a:cs typeface="Tahoma"/>
              </a:rPr>
              <a:t>Data can be in different shapes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lang="en-US" altLang="zh-CN" sz="2400" dirty="0">
                <a:solidFill>
                  <a:prstClr val="black"/>
                </a:solidFill>
                <a:latin typeface="Tahoma"/>
                <a:cs typeface="Tahoma"/>
              </a:rPr>
              <a:t>he network is untrusted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27" name="Group 65">
            <a:extLst>
              <a:ext uri="{FF2B5EF4-FFF2-40B4-BE49-F238E27FC236}">
                <a16:creationId xmlns:a16="http://schemas.microsoft.com/office/drawing/2014/main" id="{7FA3F867-54D5-455A-B2D6-8D6F7F7B4F09}"/>
              </a:ext>
            </a:extLst>
          </p:cNvPr>
          <p:cNvGrpSpPr>
            <a:grpSpLocks/>
          </p:cNvGrpSpPr>
          <p:nvPr/>
        </p:nvGrpSpPr>
        <p:grpSpPr bwMode="auto">
          <a:xfrm>
            <a:off x="3436265" y="2757822"/>
            <a:ext cx="1038863" cy="594213"/>
            <a:chOff x="2423" y="2253"/>
            <a:chExt cx="257" cy="147"/>
          </a:xfrm>
        </p:grpSpPr>
        <p:sp>
          <p:nvSpPr>
            <p:cNvPr id="28" name="AutoShape 66">
              <a:extLst>
                <a:ext uri="{FF2B5EF4-FFF2-40B4-BE49-F238E27FC236}">
                  <a16:creationId xmlns:a16="http://schemas.microsoft.com/office/drawing/2014/main" id="{CFD7262F-5E9C-4981-81C0-29C7A4E47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67">
              <a:extLst>
                <a:ext uri="{FF2B5EF4-FFF2-40B4-BE49-F238E27FC236}">
                  <a16:creationId xmlns:a16="http://schemas.microsoft.com/office/drawing/2014/main" id="{2C90A210-725E-435F-BB16-431F2CBD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68">
              <a:extLst>
                <a:ext uri="{FF2B5EF4-FFF2-40B4-BE49-F238E27FC236}">
                  <a16:creationId xmlns:a16="http://schemas.microsoft.com/office/drawing/2014/main" id="{793326DD-B0A0-4A6F-8E6B-D09746A64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31" name="Freeform 69">
                <a:extLst>
                  <a:ext uri="{FF2B5EF4-FFF2-40B4-BE49-F238E27FC236}">
                    <a16:creationId xmlns:a16="http://schemas.microsoft.com/office/drawing/2014/main" id="{28B5EC4C-76C3-40A8-B689-CA699BB2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CEBC0603-6E9A-4478-B170-0CE44FEA8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id="{98CD8F04-8F87-4F2D-8B0C-E8487A2D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2">
                <a:extLst>
                  <a:ext uri="{FF2B5EF4-FFF2-40B4-BE49-F238E27FC236}">
                    <a16:creationId xmlns:a16="http://schemas.microsoft.com/office/drawing/2014/main" id="{F0E1A59F-C066-4854-91D6-E8EF36B09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65">
            <a:extLst>
              <a:ext uri="{FF2B5EF4-FFF2-40B4-BE49-F238E27FC236}">
                <a16:creationId xmlns:a16="http://schemas.microsoft.com/office/drawing/2014/main" id="{A9191503-6411-47E2-8370-268B44CA6C2F}"/>
              </a:ext>
            </a:extLst>
          </p:cNvPr>
          <p:cNvGrpSpPr>
            <a:grpSpLocks/>
          </p:cNvGrpSpPr>
          <p:nvPr/>
        </p:nvGrpSpPr>
        <p:grpSpPr bwMode="auto">
          <a:xfrm>
            <a:off x="7866068" y="2757822"/>
            <a:ext cx="1038863" cy="594213"/>
            <a:chOff x="2423" y="2253"/>
            <a:chExt cx="257" cy="147"/>
          </a:xfrm>
        </p:grpSpPr>
        <p:sp>
          <p:nvSpPr>
            <p:cNvPr id="36" name="AutoShape 66">
              <a:extLst>
                <a:ext uri="{FF2B5EF4-FFF2-40B4-BE49-F238E27FC236}">
                  <a16:creationId xmlns:a16="http://schemas.microsoft.com/office/drawing/2014/main" id="{B547B34E-B7A6-4C2C-99B7-11999A63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67">
              <a:extLst>
                <a:ext uri="{FF2B5EF4-FFF2-40B4-BE49-F238E27FC236}">
                  <a16:creationId xmlns:a16="http://schemas.microsoft.com/office/drawing/2014/main" id="{22E246CE-CAFA-4EAC-8517-A123A3EFB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 68">
              <a:extLst>
                <a:ext uri="{FF2B5EF4-FFF2-40B4-BE49-F238E27FC236}">
                  <a16:creationId xmlns:a16="http://schemas.microsoft.com/office/drawing/2014/main" id="{4DBC045C-4BC4-4C26-AFCC-991D78594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39" name="Freeform 69">
                <a:extLst>
                  <a:ext uri="{FF2B5EF4-FFF2-40B4-BE49-F238E27FC236}">
                    <a16:creationId xmlns:a16="http://schemas.microsoft.com/office/drawing/2014/main" id="{4D20E7EC-51C3-4507-94D9-19FEF06EB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70">
                <a:extLst>
                  <a:ext uri="{FF2B5EF4-FFF2-40B4-BE49-F238E27FC236}">
                    <a16:creationId xmlns:a16="http://schemas.microsoft.com/office/drawing/2014/main" id="{9D44330D-0447-4BD1-9C80-B07342E0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366584E6-BA9C-46D4-91C1-0534C6555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72">
                <a:extLst>
                  <a:ext uri="{FF2B5EF4-FFF2-40B4-BE49-F238E27FC236}">
                    <a16:creationId xmlns:a16="http://schemas.microsoft.com/office/drawing/2014/main" id="{22F59CD2-A5FD-4B57-9080-FD723D158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5F7951-47B9-4C8A-A224-6DEE51C86E4C}"/>
              </a:ext>
            </a:extLst>
          </p:cNvPr>
          <p:cNvCxnSpPr>
            <a:cxnSpLocks/>
          </p:cNvCxnSpPr>
          <p:nvPr/>
        </p:nvCxnSpPr>
        <p:spPr>
          <a:xfrm>
            <a:off x="4475128" y="3054928"/>
            <a:ext cx="33949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E886C90A-5779-4F94-8FDB-5BEAC6AC6B58}"/>
              </a:ext>
            </a:extLst>
          </p:cNvPr>
          <p:cNvSpPr/>
          <p:nvPr/>
        </p:nvSpPr>
        <p:spPr>
          <a:xfrm>
            <a:off x="5310298" y="2389702"/>
            <a:ext cx="1720600" cy="117135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127">
            <a:extLst>
              <a:ext uri="{FF2B5EF4-FFF2-40B4-BE49-F238E27FC236}">
                <a16:creationId xmlns:a16="http://schemas.microsoft.com/office/drawing/2014/main" id="{6174D01D-490F-458D-9FE3-D3A0A66A023D}"/>
              </a:ext>
            </a:extLst>
          </p:cNvPr>
          <p:cNvSpPr txBox="1"/>
          <p:nvPr/>
        </p:nvSpPr>
        <p:spPr>
          <a:xfrm>
            <a:off x="5447904" y="2728567"/>
            <a:ext cx="158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untrusted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3EFFFEF-08D2-4BF8-87F3-14EAE83A2D3C}"/>
              </a:ext>
            </a:extLst>
          </p:cNvPr>
          <p:cNvSpPr txBox="1">
            <a:spLocks/>
          </p:cNvSpPr>
          <p:nvPr/>
        </p:nvSpPr>
        <p:spPr>
          <a:xfrm>
            <a:off x="3422927" y="2215339"/>
            <a:ext cx="1473246" cy="473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ource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FB8012F-F567-4484-B3BD-0E8E9250201F}"/>
              </a:ext>
            </a:extLst>
          </p:cNvPr>
          <p:cNvSpPr txBox="1">
            <a:spLocks/>
          </p:cNvSpPr>
          <p:nvPr/>
        </p:nvSpPr>
        <p:spPr>
          <a:xfrm>
            <a:off x="7526394" y="2215339"/>
            <a:ext cx="1720599" cy="473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Destination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F59F13E-1A61-4BFE-9B12-CC7A6B7A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64" y="1493717"/>
            <a:ext cx="790667" cy="8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5628A39-98CE-4CE0-B7D3-D3322AF49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9" y="3335645"/>
            <a:ext cx="2013239" cy="72246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F206E8-34D5-40D9-BAAF-7FD03244DC20}"/>
              </a:ext>
            </a:extLst>
          </p:cNvPr>
          <p:cNvGrpSpPr/>
          <p:nvPr/>
        </p:nvGrpSpPr>
        <p:grpSpPr>
          <a:xfrm>
            <a:off x="990899" y="2689632"/>
            <a:ext cx="1828800" cy="285750"/>
            <a:chOff x="4191000" y="4099016"/>
            <a:chExt cx="2438400" cy="381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6310863-02C9-409F-BE5F-133024A4BCB2}"/>
                </a:ext>
              </a:extLst>
            </p:cNvPr>
            <p:cNvSpPr/>
            <p:nvPr/>
          </p:nvSpPr>
          <p:spPr>
            <a:xfrm>
              <a:off x="4191000" y="4099016"/>
              <a:ext cx="609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857A89C-1861-4E9D-8393-167B635DA41B}"/>
                </a:ext>
              </a:extLst>
            </p:cNvPr>
            <p:cNvSpPr/>
            <p:nvPr/>
          </p:nvSpPr>
          <p:spPr>
            <a:xfrm>
              <a:off x="4800600" y="4099016"/>
              <a:ext cx="609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B704E8-41B4-4DF3-AD45-FD19C5283EC9}"/>
                </a:ext>
              </a:extLst>
            </p:cNvPr>
            <p:cNvSpPr/>
            <p:nvPr/>
          </p:nvSpPr>
          <p:spPr>
            <a:xfrm>
              <a:off x="5410200" y="4099016"/>
              <a:ext cx="609600" cy="38100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F0864D8-8135-4F31-B134-C3E2F53A5D8E}"/>
                </a:ext>
              </a:extLst>
            </p:cNvPr>
            <p:cNvSpPr/>
            <p:nvPr/>
          </p:nvSpPr>
          <p:spPr>
            <a:xfrm>
              <a:off x="6019800" y="4099016"/>
              <a:ext cx="609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icture containing table, sitting, computer, desk&#10;&#10;Description automatically generated">
            <a:extLst>
              <a:ext uri="{FF2B5EF4-FFF2-40B4-BE49-F238E27FC236}">
                <a16:creationId xmlns:a16="http://schemas.microsoft.com/office/drawing/2014/main" id="{347CE02F-089D-4210-A94A-377696A1B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321" y="1840601"/>
            <a:ext cx="937302" cy="9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964" y="162032"/>
            <a:ext cx="917207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Three key goals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81149E65-AD0E-449F-B88C-684B7367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638" y="1981441"/>
            <a:ext cx="2285191" cy="22851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E3C99BD-4215-4FA6-9E78-16445E80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89" y="2211740"/>
            <a:ext cx="2128586" cy="21285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D0C1763-D335-46B5-8024-60F3DA26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13" y="1981441"/>
            <a:ext cx="2477987" cy="24779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EC3DF6B-244F-493B-B97C-41882F607816}"/>
              </a:ext>
            </a:extLst>
          </p:cNvPr>
          <p:cNvSpPr txBox="1">
            <a:spLocks/>
          </p:cNvSpPr>
          <p:nvPr/>
        </p:nvSpPr>
        <p:spPr>
          <a:xfrm>
            <a:off x="821657" y="4555439"/>
            <a:ext cx="3295650" cy="1054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Completeness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Copying data from the source to the destination completely.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95E89F-B548-471D-A46E-0D0E53813D80}"/>
              </a:ext>
            </a:extLst>
          </p:cNvPr>
          <p:cNvSpPr txBox="1">
            <a:spLocks/>
          </p:cNvSpPr>
          <p:nvPr/>
        </p:nvSpPr>
        <p:spPr>
          <a:xfrm>
            <a:off x="4269707" y="4555440"/>
            <a:ext cx="3295650" cy="1054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SzPct val="130000"/>
              <a:defRPr/>
            </a:pPr>
            <a:r>
              <a:rPr lang="en-US" sz="2400" dirty="0">
                <a:solidFill>
                  <a:prstClr val="black"/>
                </a:solidFill>
                <a:latin typeface="Tahoma"/>
                <a:cs typeface="Tahoma"/>
              </a:rPr>
              <a:t>Low overhead</a:t>
            </a:r>
            <a:endParaRPr lang="en-US" altLang="zh-CN" sz="2000" dirty="0">
              <a:solidFill>
                <a:prstClr val="black"/>
              </a:solidFill>
              <a:latin typeface="Tahoma"/>
              <a:cs typeface="Tahoma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Do not utilize too much switch memory and link bandwidth.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29986C-F55C-4E03-98A7-91211EAB436D}"/>
              </a:ext>
            </a:extLst>
          </p:cNvPr>
          <p:cNvSpPr txBox="1">
            <a:spLocks/>
          </p:cNvSpPr>
          <p:nvPr/>
        </p:nvSpPr>
        <p:spPr>
          <a:xfrm>
            <a:off x="7851107" y="4555438"/>
            <a:ext cx="3295650" cy="1054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SzPct val="130000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ahoma"/>
                <a:cs typeface="Tahoma"/>
              </a:rPr>
              <a:t>Integrity guarantee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The</a:t>
            </a:r>
            <a:r>
              <a:rPr lang="zh-CN" altLang="en-US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data</a:t>
            </a:r>
            <a:r>
              <a:rPr lang="zh-CN" altLang="en-US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cannot</a:t>
            </a:r>
            <a:r>
              <a:rPr lang="zh-CN" altLang="en-US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be</a:t>
            </a:r>
            <a:r>
              <a:rPr lang="zh-CN" altLang="en-US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ahoma"/>
                <a:ea typeface="宋体" panose="02010600030101010101" pitchFamily="2" charset="-122"/>
                <a:cs typeface="Tahoma"/>
              </a:rPr>
              <a:t>modified or spoofed by attackers.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宋体" panose="02010600030101010101" pitchFamily="2" charset="-122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913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1363" y="162032"/>
            <a:ext cx="962927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State of the art: S</a:t>
            </a:r>
            <a:r>
              <a:rPr lang="en-US" altLang="zh-CN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wing State (SOSR’17)</a:t>
            </a:r>
            <a:endParaRPr lang="en-US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5341020"/>
            <a:ext cx="8839200" cy="13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Completeness: Depends on normal traffic pattern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Overhead: Has high traffic overhead.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Integrity: No integrity guarantee.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A0A73-0F60-48A2-8E5E-35E93C5FF735}"/>
              </a:ext>
            </a:extLst>
          </p:cNvPr>
          <p:cNvSpPr/>
          <p:nvPr/>
        </p:nvSpPr>
        <p:spPr>
          <a:xfrm>
            <a:off x="29718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200767-5A43-44AA-9A4B-48FE0F0FC572}"/>
              </a:ext>
            </a:extLst>
          </p:cNvPr>
          <p:cNvSpPr/>
          <p:nvPr/>
        </p:nvSpPr>
        <p:spPr>
          <a:xfrm>
            <a:off x="35814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E20373-E665-4A12-BEBD-1A039CEB2A4D}"/>
              </a:ext>
            </a:extLst>
          </p:cNvPr>
          <p:cNvSpPr/>
          <p:nvPr/>
        </p:nvSpPr>
        <p:spPr>
          <a:xfrm>
            <a:off x="41910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58C558-12A0-43F8-BE66-E78E09CA0959}"/>
              </a:ext>
            </a:extLst>
          </p:cNvPr>
          <p:cNvSpPr/>
          <p:nvPr/>
        </p:nvSpPr>
        <p:spPr>
          <a:xfrm>
            <a:off x="4800600" y="2593182"/>
            <a:ext cx="6096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7365834-8C3B-4407-915B-BF1A19D71348}"/>
              </a:ext>
            </a:extLst>
          </p:cNvPr>
          <p:cNvSpPr/>
          <p:nvPr/>
        </p:nvSpPr>
        <p:spPr>
          <a:xfrm>
            <a:off x="54102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9235089-B839-4F06-B49D-F3CB471493AF}"/>
              </a:ext>
            </a:extLst>
          </p:cNvPr>
          <p:cNvSpPr/>
          <p:nvPr/>
        </p:nvSpPr>
        <p:spPr>
          <a:xfrm>
            <a:off x="60198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F6866D-A8C9-4534-863A-EAFD2727AA3B}"/>
              </a:ext>
            </a:extLst>
          </p:cNvPr>
          <p:cNvSpPr/>
          <p:nvPr/>
        </p:nvSpPr>
        <p:spPr>
          <a:xfrm>
            <a:off x="66294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A2D3F76-EB4B-42FC-84A6-83FF4D3379DF}"/>
              </a:ext>
            </a:extLst>
          </p:cNvPr>
          <p:cNvSpPr/>
          <p:nvPr/>
        </p:nvSpPr>
        <p:spPr>
          <a:xfrm>
            <a:off x="7239000" y="259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B833FA0-67B2-455A-A614-BC7ADAD67357}"/>
              </a:ext>
            </a:extLst>
          </p:cNvPr>
          <p:cNvSpPr/>
          <p:nvPr/>
        </p:nvSpPr>
        <p:spPr>
          <a:xfrm>
            <a:off x="3814916" y="2979174"/>
            <a:ext cx="1150374" cy="1307691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rgbClr val="008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EB7DEAD-D1A6-4896-8F7F-CC5EEB615E39}"/>
              </a:ext>
            </a:extLst>
          </p:cNvPr>
          <p:cNvSpPr/>
          <p:nvPr/>
        </p:nvSpPr>
        <p:spPr>
          <a:xfrm flipH="1">
            <a:off x="5139813" y="2979174"/>
            <a:ext cx="1150373" cy="1307691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127">
            <a:extLst>
              <a:ext uri="{FF2B5EF4-FFF2-40B4-BE49-F238E27FC236}">
                <a16:creationId xmlns:a16="http://schemas.microsoft.com/office/drawing/2014/main" id="{725C2685-6FD5-4C16-8824-99CB38836E5A}"/>
              </a:ext>
            </a:extLst>
          </p:cNvPr>
          <p:cNvSpPr txBox="1"/>
          <p:nvPr/>
        </p:nvSpPr>
        <p:spPr>
          <a:xfrm>
            <a:off x="5029200" y="16870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Normal traffic</a:t>
            </a:r>
          </a:p>
        </p:txBody>
      </p:sp>
      <p:sp>
        <p:nvSpPr>
          <p:cNvPr id="89" name="TextBox 127">
            <a:extLst>
              <a:ext uri="{FF2B5EF4-FFF2-40B4-BE49-F238E27FC236}">
                <a16:creationId xmlns:a16="http://schemas.microsoft.com/office/drawing/2014/main" id="{D85F71CB-696E-4F25-B639-1857669E7082}"/>
              </a:ext>
            </a:extLst>
          </p:cNvPr>
          <p:cNvSpPr txBox="1"/>
          <p:nvPr/>
        </p:nvSpPr>
        <p:spPr>
          <a:xfrm>
            <a:off x="7924800" y="259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Register array</a:t>
            </a:r>
          </a:p>
        </p:txBody>
      </p:sp>
      <p:sp>
        <p:nvSpPr>
          <p:cNvPr id="90" name="TextBox 127">
            <a:extLst>
              <a:ext uri="{FF2B5EF4-FFF2-40B4-BE49-F238E27FC236}">
                <a16:creationId xmlns:a16="http://schemas.microsoft.com/office/drawing/2014/main" id="{9253E188-B4B9-4944-ADAF-C1C793160D0C}"/>
              </a:ext>
            </a:extLst>
          </p:cNvPr>
          <p:cNvSpPr txBox="1"/>
          <p:nvPr/>
        </p:nvSpPr>
        <p:spPr>
          <a:xfrm>
            <a:off x="4703506" y="3059668"/>
            <a:ext cx="87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Clone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27C7F6-EB96-4AAB-88C0-001849E037C3}"/>
              </a:ext>
            </a:extLst>
          </p:cNvPr>
          <p:cNvGrpSpPr/>
          <p:nvPr/>
        </p:nvGrpSpPr>
        <p:grpSpPr>
          <a:xfrm>
            <a:off x="5609303" y="4199033"/>
            <a:ext cx="1846803" cy="751521"/>
            <a:chOff x="5609303" y="4199033"/>
            <a:chExt cx="1846803" cy="751521"/>
          </a:xfrm>
        </p:grpSpPr>
        <p:sp>
          <p:nvSpPr>
            <p:cNvPr id="92" name="TextBox 127">
              <a:extLst>
                <a:ext uri="{FF2B5EF4-FFF2-40B4-BE49-F238E27FC236}">
                  <a16:creationId xmlns:a16="http://schemas.microsoft.com/office/drawing/2014/main" id="{A1757B7C-FE10-4153-8C35-68F766AF65E1}"/>
                </a:ext>
              </a:extLst>
            </p:cNvPr>
            <p:cNvSpPr txBox="1"/>
            <p:nvPr/>
          </p:nvSpPr>
          <p:spPr>
            <a:xfrm>
              <a:off x="5609303" y="4304223"/>
              <a:ext cx="1582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Migration destination</a:t>
              </a:r>
            </a:p>
          </p:txBody>
        </p:sp>
        <p:pic>
          <p:nvPicPr>
            <p:cNvPr id="8" name="Picture 7" descr="A picture containing indoor, sitting, table, bird&#10;&#10;Description automatically generated">
              <a:extLst>
                <a:ext uri="{FF2B5EF4-FFF2-40B4-BE49-F238E27FC236}">
                  <a16:creationId xmlns:a16="http://schemas.microsoft.com/office/drawing/2014/main" id="{635C6A26-E699-4711-99D4-4BE4F699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800" y="4199033"/>
              <a:ext cx="674306" cy="71984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0054AB-88C9-4A3B-A889-73CCF19991DE}"/>
              </a:ext>
            </a:extLst>
          </p:cNvPr>
          <p:cNvGrpSpPr/>
          <p:nvPr/>
        </p:nvGrpSpPr>
        <p:grpSpPr>
          <a:xfrm>
            <a:off x="2709485" y="4183335"/>
            <a:ext cx="1923351" cy="780749"/>
            <a:chOff x="2709485" y="4183335"/>
            <a:chExt cx="1923351" cy="780749"/>
          </a:xfrm>
        </p:grpSpPr>
        <p:sp>
          <p:nvSpPr>
            <p:cNvPr id="91" name="TextBox 127">
              <a:extLst>
                <a:ext uri="{FF2B5EF4-FFF2-40B4-BE49-F238E27FC236}">
                  <a16:creationId xmlns:a16="http://schemas.microsoft.com/office/drawing/2014/main" id="{DAC860FB-3834-4DB3-949A-410579C2459B}"/>
                </a:ext>
              </a:extLst>
            </p:cNvPr>
            <p:cNvSpPr txBox="1"/>
            <p:nvPr/>
          </p:nvSpPr>
          <p:spPr>
            <a:xfrm>
              <a:off x="3295649" y="4286865"/>
              <a:ext cx="133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Normal destination</a:t>
              </a:r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6244583-BE27-4AF1-943D-61065F08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9485" y="4183335"/>
              <a:ext cx="524630" cy="780749"/>
            </a:xfrm>
            <a:prstGeom prst="rect">
              <a:avLst/>
            </a:prstGeom>
          </p:spPr>
        </p:pic>
      </p:grpSp>
      <p:pic>
        <p:nvPicPr>
          <p:cNvPr id="28" name="Picture 27" descr="MCj04326230000[1]">
            <a:extLst>
              <a:ext uri="{FF2B5EF4-FFF2-40B4-BE49-F238E27FC236}">
                <a16:creationId xmlns:a16="http://schemas.microsoft.com/office/drawing/2014/main" id="{EBF2F88C-5C42-465C-9763-8F71C95C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2053" y="1178969"/>
            <a:ext cx="738050" cy="738050"/>
          </a:xfrm>
          <a:prstGeom prst="rect">
            <a:avLst/>
          </a:prstGeom>
          <a:noFill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FA98BB-3E9B-487A-9958-089DFC71EC03}"/>
              </a:ext>
            </a:extLst>
          </p:cNvPr>
          <p:cNvSpPr/>
          <p:nvPr/>
        </p:nvSpPr>
        <p:spPr>
          <a:xfrm flipH="1">
            <a:off x="4305299" y="1543007"/>
            <a:ext cx="834512" cy="1039114"/>
          </a:xfrm>
          <a:custGeom>
            <a:avLst/>
            <a:gdLst>
              <a:gd name="connsiteX0" fmla="*/ 1150374 w 1150374"/>
              <a:gd name="connsiteY0" fmla="*/ 0 h 1307691"/>
              <a:gd name="connsiteX1" fmla="*/ 334297 w 1150374"/>
              <a:gd name="connsiteY1" fmla="*/ 403123 h 1307691"/>
              <a:gd name="connsiteX2" fmla="*/ 0 w 1150374"/>
              <a:gd name="connsiteY2" fmla="*/ 1307691 h 13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1307691">
                <a:moveTo>
                  <a:pt x="1150374" y="0"/>
                </a:moveTo>
                <a:cubicBezTo>
                  <a:pt x="838200" y="92587"/>
                  <a:pt x="526026" y="185175"/>
                  <a:pt x="334297" y="403123"/>
                </a:cubicBezTo>
                <a:cubicBezTo>
                  <a:pt x="142568" y="621071"/>
                  <a:pt x="71284" y="964381"/>
                  <a:pt x="0" y="1307691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6B3AB6-254C-495D-8404-09E9BCD5B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300" y="5374507"/>
            <a:ext cx="419100" cy="419100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1C208D-4BFE-4F0C-B779-A1F934DA6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300" y="5827094"/>
            <a:ext cx="419100" cy="4191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B415DDD-6A0A-4A2B-ADF0-0E5AE7AD0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0300" y="6297655"/>
            <a:ext cx="419100" cy="45076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5E5BC02-1D0E-497B-934A-8E55BE60037A}"/>
              </a:ext>
            </a:extLst>
          </p:cNvPr>
          <p:cNvSpPr/>
          <p:nvPr/>
        </p:nvSpPr>
        <p:spPr>
          <a:xfrm>
            <a:off x="4800600" y="2589495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52" grpId="0" animBg="1"/>
      <p:bldP spid="87" grpId="0" animBg="1"/>
      <p:bldP spid="88" grpId="0"/>
      <p:bldP spid="89" grpId="0"/>
      <p:bldP spid="90" grpId="0"/>
      <p:bldP spid="2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1015206" y="2035689"/>
            <a:ext cx="10161588" cy="15651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Can we </a:t>
            </a:r>
            <a:r>
              <a:rPr lang="en-US" altLang="zh-CN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a data plane synchronization protocol that satisfies all three goals?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BE9E05F-2B01-4F01-BA8B-912DB790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36525"/>
            <a:ext cx="4286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D2BD5E4-1ABC-4AD0-8B55-E809F93B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1427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BF2044-D03E-4B33-B34A-ECA43AAEB9E3}"/>
              </a:ext>
            </a:extLst>
          </p:cNvPr>
          <p:cNvSpPr txBox="1">
            <a:spLocks/>
          </p:cNvSpPr>
          <p:nvPr/>
        </p:nvSpPr>
        <p:spPr>
          <a:xfrm>
            <a:off x="4811378" y="4104808"/>
            <a:ext cx="2569243" cy="87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P4S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ync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灯片编号占位符 4">
            <a:extLst>
              <a:ext uri="{FF2B5EF4-FFF2-40B4-BE49-F238E27FC236}">
                <a16:creationId xmlns:a16="http://schemas.microsoft.com/office/drawing/2014/main" id="{90B387F1-6FA2-4C83-9B76-DF68019F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340476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</a:rPr>
              <a:pPr/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685246-D4DA-4691-8BB4-44D503AA584F}"/>
              </a:ext>
            </a:extLst>
          </p:cNvPr>
          <p:cNvCxnSpPr>
            <a:cxnSpLocks/>
          </p:cNvCxnSpPr>
          <p:nvPr/>
        </p:nvCxnSpPr>
        <p:spPr>
          <a:xfrm>
            <a:off x="1009650" y="3429000"/>
            <a:ext cx="10058400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B06B73-A53F-4BBF-84B7-3EDA6572EA0C}"/>
              </a:ext>
            </a:extLst>
          </p:cNvPr>
          <p:cNvCxnSpPr>
            <a:cxnSpLocks/>
          </p:cNvCxnSpPr>
          <p:nvPr/>
        </p:nvCxnSpPr>
        <p:spPr>
          <a:xfrm>
            <a:off x="5884878" y="1362075"/>
            <a:ext cx="0" cy="440055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849940" y="6340476"/>
            <a:ext cx="9356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5818EF-275A-4099-87BE-42D734BEDE11}"/>
              </a:ext>
            </a:extLst>
          </p:cNvPr>
          <p:cNvSpPr txBox="1">
            <a:spLocks/>
          </p:cNvSpPr>
          <p:nvPr/>
        </p:nvSpPr>
        <p:spPr>
          <a:xfrm>
            <a:off x="1758977" y="2292944"/>
            <a:ext cx="3347297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  <a:r>
              <a:rPr lang="en-US" sz="2800" dirty="0" err="1">
                <a:solidFill>
                  <a:prstClr val="black"/>
                </a:solidFill>
                <a:latin typeface="Tahoma"/>
                <a:cs typeface="Tahoma"/>
              </a:rPr>
              <a:t>ata</a:t>
            </a:r>
            <a:r>
              <a:rPr lang="en-US" sz="2800" dirty="0">
                <a:solidFill>
                  <a:prstClr val="black"/>
                </a:solidFill>
                <a:latin typeface="Tahoma"/>
                <a:cs typeface="Tahoma"/>
              </a:rPr>
              <a:t> plane protocol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3D96530-0109-42B4-9327-04BE94D550B8}"/>
              </a:ext>
            </a:extLst>
          </p:cNvPr>
          <p:cNvSpPr txBox="1">
            <a:spLocks/>
          </p:cNvSpPr>
          <p:nvPr/>
        </p:nvSpPr>
        <p:spPr>
          <a:xfrm>
            <a:off x="1461606" y="2768292"/>
            <a:ext cx="3644668" cy="86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Runs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the data plane with minimal local control plane involvement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BE702B4-3D03-4568-AA00-14FF13AE63B6}"/>
              </a:ext>
            </a:extLst>
          </p:cNvPr>
          <p:cNvSpPr txBox="1">
            <a:spLocks/>
          </p:cNvSpPr>
          <p:nvPr/>
        </p:nvSpPr>
        <p:spPr>
          <a:xfrm>
            <a:off x="7489887" y="2292944"/>
            <a:ext cx="2426069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ompleteness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11DCA7B-0D99-42EB-9EF5-0791884A841A}"/>
              </a:ext>
            </a:extLst>
          </p:cNvPr>
          <p:cNvSpPr txBox="1">
            <a:spLocks/>
          </p:cNvSpPr>
          <p:nvPr/>
        </p:nvSpPr>
        <p:spPr>
          <a:xfrm>
            <a:off x="7010718" y="2794505"/>
            <a:ext cx="3562918" cy="373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Tahoma"/>
                <a:cs typeface="Tahoma"/>
              </a:rPr>
              <a:t>Scans and copies the register array end to end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BB032E4-6392-40CD-B473-9871ECCCF92E}"/>
              </a:ext>
            </a:extLst>
          </p:cNvPr>
          <p:cNvSpPr txBox="1">
            <a:spLocks/>
          </p:cNvSpPr>
          <p:nvPr/>
        </p:nvSpPr>
        <p:spPr>
          <a:xfrm>
            <a:off x="1922367" y="4900941"/>
            <a:ext cx="2545483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Low overhead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96168B5-2656-407B-8A31-49E447D10481}"/>
              </a:ext>
            </a:extLst>
          </p:cNvPr>
          <p:cNvSpPr txBox="1">
            <a:spLocks/>
          </p:cNvSpPr>
          <p:nvPr/>
        </p:nvSpPr>
        <p:spPr>
          <a:xfrm>
            <a:off x="7095125" y="4910135"/>
            <a:ext cx="3329690" cy="4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Integrity guarantee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B095A02-E511-40BC-9EA1-C290C7C07E29}"/>
              </a:ext>
            </a:extLst>
          </p:cNvPr>
          <p:cNvSpPr txBox="1">
            <a:spLocks/>
          </p:cNvSpPr>
          <p:nvPr/>
        </p:nvSpPr>
        <p:spPr>
          <a:xfrm>
            <a:off x="1758977" y="5415191"/>
            <a:ext cx="2961556" cy="55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Caches and aggregates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dirty data in a delta array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9768A79-19A0-4E3B-A8BD-F1F908A66073}"/>
              </a:ext>
            </a:extLst>
          </p:cNvPr>
          <p:cNvSpPr txBox="1">
            <a:spLocks/>
          </p:cNvSpPr>
          <p:nvPr/>
        </p:nvSpPr>
        <p:spPr>
          <a:xfrm>
            <a:off x="7159540" y="5415790"/>
            <a:ext cx="3265275" cy="55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Per-packet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MAC and periodic RSA signatures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76DD62-45C7-46E0-877F-B88893E9B783}"/>
              </a:ext>
            </a:extLst>
          </p:cNvPr>
          <p:cNvSpPr txBox="1">
            <a:spLocks/>
          </p:cNvSpPr>
          <p:nvPr/>
        </p:nvSpPr>
        <p:spPr>
          <a:xfrm>
            <a:off x="1433763" y="278245"/>
            <a:ext cx="962927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P4Sync 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41B3E18F-C5F7-4E20-B08D-F6D5C6DD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80" y="1066800"/>
            <a:ext cx="1253763" cy="12537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D90CA7C-DDB1-4451-A5E8-CA756971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20" y="3483518"/>
            <a:ext cx="1551866" cy="1551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2109B6A2-B25D-4D36-8385-17B971646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378" y="3517563"/>
            <a:ext cx="1485154" cy="148515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B947BD4-EC4D-48F8-82FD-F1C4419675BF}"/>
              </a:ext>
            </a:extLst>
          </p:cNvPr>
          <p:cNvGrpSpPr/>
          <p:nvPr/>
        </p:nvGrpSpPr>
        <p:grpSpPr>
          <a:xfrm>
            <a:off x="1891073" y="1276115"/>
            <a:ext cx="2694953" cy="928267"/>
            <a:chOff x="3307425" y="3292640"/>
            <a:chExt cx="5226522" cy="1736560"/>
          </a:xfrm>
        </p:grpSpPr>
        <p:grpSp>
          <p:nvGrpSpPr>
            <p:cNvPr id="28" name="Group 65">
              <a:extLst>
                <a:ext uri="{FF2B5EF4-FFF2-40B4-BE49-F238E27FC236}">
                  <a16:creationId xmlns:a16="http://schemas.microsoft.com/office/drawing/2014/main" id="{3F7A9891-2767-4664-BF12-EA2D6BC59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115" y="4617906"/>
              <a:ext cx="719065" cy="411294"/>
              <a:chOff x="2423" y="2253"/>
              <a:chExt cx="257" cy="147"/>
            </a:xfrm>
          </p:grpSpPr>
          <p:sp>
            <p:nvSpPr>
              <p:cNvPr id="74" name="AutoShape 66">
                <a:extLst>
                  <a:ext uri="{FF2B5EF4-FFF2-40B4-BE49-F238E27FC236}">
                    <a16:creationId xmlns:a16="http://schemas.microsoft.com/office/drawing/2014/main" id="{2B86029E-27F8-4F38-9E28-74151D18B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Oval 67">
                <a:extLst>
                  <a:ext uri="{FF2B5EF4-FFF2-40B4-BE49-F238E27FC236}">
                    <a16:creationId xmlns:a16="http://schemas.microsoft.com/office/drawing/2014/main" id="{C9B02828-2878-4A3B-84C0-8D2809672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68">
                <a:extLst>
                  <a:ext uri="{FF2B5EF4-FFF2-40B4-BE49-F238E27FC236}">
                    <a16:creationId xmlns:a16="http://schemas.microsoft.com/office/drawing/2014/main" id="{5996CB53-5BA8-48E5-BD8E-89BEF449D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77" name="Freeform 69">
                  <a:extLst>
                    <a:ext uri="{FF2B5EF4-FFF2-40B4-BE49-F238E27FC236}">
                      <a16:creationId xmlns:a16="http://schemas.microsoft.com/office/drawing/2014/main" id="{8526EBB8-EF8C-4CDD-914D-2818F4D6E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7E75EAB7-1B81-48F6-844E-740CDE76C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71">
                  <a:extLst>
                    <a:ext uri="{FF2B5EF4-FFF2-40B4-BE49-F238E27FC236}">
                      <a16:creationId xmlns:a16="http://schemas.microsoft.com/office/drawing/2014/main" id="{1E499096-9927-4D68-973A-1C1D7DAAF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FE9772B7-AC20-4791-8A98-DAEEE2AAF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D8D21156-BBE4-42E8-A58A-0FACFF284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425" y="3693478"/>
              <a:ext cx="719065" cy="411294"/>
              <a:chOff x="2423" y="2253"/>
              <a:chExt cx="257" cy="147"/>
            </a:xfrm>
          </p:grpSpPr>
          <p:sp>
            <p:nvSpPr>
              <p:cNvPr id="67" name="AutoShape 66">
                <a:extLst>
                  <a:ext uri="{FF2B5EF4-FFF2-40B4-BE49-F238E27FC236}">
                    <a16:creationId xmlns:a16="http://schemas.microsoft.com/office/drawing/2014/main" id="{DA25C665-2FBD-4217-8717-6480E9FE4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5E2FE2-1B6C-4669-8AA8-9DEA5DBD5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8A4466A-0689-431E-AE4A-6766D40671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6E079949-E6C7-41B0-A055-2A9998C3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C76F0C91-D64B-41D6-A33E-D6DC18AC2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B0DC995A-4753-4300-A549-4130122C8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C4EB25F8-3E35-419C-A337-C8F5C83F3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43627B63-A8B3-433C-9E8C-5A2EF029F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6077" y="3292640"/>
              <a:ext cx="719065" cy="411294"/>
              <a:chOff x="2423" y="2253"/>
              <a:chExt cx="257" cy="147"/>
            </a:xfrm>
          </p:grpSpPr>
          <p:sp>
            <p:nvSpPr>
              <p:cNvPr id="60" name="AutoShape 66">
                <a:extLst>
                  <a:ext uri="{FF2B5EF4-FFF2-40B4-BE49-F238E27FC236}">
                    <a16:creationId xmlns:a16="http://schemas.microsoft.com/office/drawing/2014/main" id="{8CE2580E-D38E-4824-8A22-64ACF6C2D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67">
                <a:extLst>
                  <a:ext uri="{FF2B5EF4-FFF2-40B4-BE49-F238E27FC236}">
                    <a16:creationId xmlns:a16="http://schemas.microsoft.com/office/drawing/2014/main" id="{B31F316A-5A66-4D6C-89D6-130A15892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" name="Group 68">
                <a:extLst>
                  <a:ext uri="{FF2B5EF4-FFF2-40B4-BE49-F238E27FC236}">
                    <a16:creationId xmlns:a16="http://schemas.microsoft.com/office/drawing/2014/main" id="{BA3CD882-DDBA-4529-A87B-655ABDC64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id="{F7D5D597-692C-4AD8-AC4A-058F823F1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id="{2986BBE1-A816-4767-8634-20AA15CDF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71">
                  <a:extLst>
                    <a:ext uri="{FF2B5EF4-FFF2-40B4-BE49-F238E27FC236}">
                      <a16:creationId xmlns:a16="http://schemas.microsoft.com/office/drawing/2014/main" id="{E549B0E0-CCC7-4690-AFC8-9866C5D2C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2">
                  <a:extLst>
                    <a:ext uri="{FF2B5EF4-FFF2-40B4-BE49-F238E27FC236}">
                      <a16:creationId xmlns:a16="http://schemas.microsoft.com/office/drawing/2014/main" id="{A818376A-2F95-4EDA-9BEB-C9E9AC7A4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11EB51E4-C1FC-4CCE-8CA7-05D4CC13F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1263" y="4228708"/>
              <a:ext cx="719065" cy="411294"/>
              <a:chOff x="2423" y="2253"/>
              <a:chExt cx="257" cy="147"/>
            </a:xfrm>
          </p:grpSpPr>
          <p:sp>
            <p:nvSpPr>
              <p:cNvPr id="53" name="AutoShape 66">
                <a:extLst>
                  <a:ext uri="{FF2B5EF4-FFF2-40B4-BE49-F238E27FC236}">
                    <a16:creationId xmlns:a16="http://schemas.microsoft.com/office/drawing/2014/main" id="{B7993C69-2F11-4464-9C66-580A06CC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67">
                <a:extLst>
                  <a:ext uri="{FF2B5EF4-FFF2-40B4-BE49-F238E27FC236}">
                    <a16:creationId xmlns:a16="http://schemas.microsoft.com/office/drawing/2014/main" id="{9FF6BDDF-E704-4A9F-83EB-3B9A479D6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oup 68">
                <a:extLst>
                  <a:ext uri="{FF2B5EF4-FFF2-40B4-BE49-F238E27FC236}">
                    <a16:creationId xmlns:a16="http://schemas.microsoft.com/office/drawing/2014/main" id="{C85B7FA9-E812-4D21-B7EF-02B1D4088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56" name="Freeform 69">
                  <a:extLst>
                    <a:ext uri="{FF2B5EF4-FFF2-40B4-BE49-F238E27FC236}">
                      <a16:creationId xmlns:a16="http://schemas.microsoft.com/office/drawing/2014/main" id="{20C0888C-77AE-4506-9DCD-57BEFD970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70">
                  <a:extLst>
                    <a:ext uri="{FF2B5EF4-FFF2-40B4-BE49-F238E27FC236}">
                      <a16:creationId xmlns:a16="http://schemas.microsoft.com/office/drawing/2014/main" id="{8DBA2F28-A8D0-482F-97A9-9C1D1DD2A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71">
                  <a:extLst>
                    <a:ext uri="{FF2B5EF4-FFF2-40B4-BE49-F238E27FC236}">
                      <a16:creationId xmlns:a16="http://schemas.microsoft.com/office/drawing/2014/main" id="{A650640B-020F-439C-B4B0-85A469FCA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72">
                  <a:extLst>
                    <a:ext uri="{FF2B5EF4-FFF2-40B4-BE49-F238E27FC236}">
                      <a16:creationId xmlns:a16="http://schemas.microsoft.com/office/drawing/2014/main" id="{06B8160D-19FE-4200-BE4D-F32243F59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6B7D20F5-2603-40F5-810E-99A14B080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4882" y="3532407"/>
              <a:ext cx="719065" cy="411294"/>
              <a:chOff x="2423" y="2253"/>
              <a:chExt cx="257" cy="147"/>
            </a:xfrm>
          </p:grpSpPr>
          <p:sp>
            <p:nvSpPr>
              <p:cNvPr id="40" name="AutoShape 66">
                <a:extLst>
                  <a:ext uri="{FF2B5EF4-FFF2-40B4-BE49-F238E27FC236}">
                    <a16:creationId xmlns:a16="http://schemas.microsoft.com/office/drawing/2014/main" id="{1712E5FB-05CB-4394-8215-D96BB85BC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67">
                <a:extLst>
                  <a:ext uri="{FF2B5EF4-FFF2-40B4-BE49-F238E27FC236}">
                    <a16:creationId xmlns:a16="http://schemas.microsoft.com/office/drawing/2014/main" id="{4712631B-F8F3-419E-82F8-F66BEA7C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68">
                <a:extLst>
                  <a:ext uri="{FF2B5EF4-FFF2-40B4-BE49-F238E27FC236}">
                    <a16:creationId xmlns:a16="http://schemas.microsoft.com/office/drawing/2014/main" id="{EF61C583-68CE-4F76-8043-E64E4176D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254"/>
                <a:ext cx="166" cy="52"/>
                <a:chOff x="2242" y="2225"/>
                <a:chExt cx="626" cy="249"/>
              </a:xfrm>
            </p:grpSpPr>
            <p:sp>
              <p:nvSpPr>
                <p:cNvPr id="49" name="Freeform 69">
                  <a:extLst>
                    <a:ext uri="{FF2B5EF4-FFF2-40B4-BE49-F238E27FC236}">
                      <a16:creationId xmlns:a16="http://schemas.microsoft.com/office/drawing/2014/main" id="{D0D5C241-D60E-494F-87CE-A515B816E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70">
                  <a:extLst>
                    <a:ext uri="{FF2B5EF4-FFF2-40B4-BE49-F238E27FC236}">
                      <a16:creationId xmlns:a16="http://schemas.microsoft.com/office/drawing/2014/main" id="{E556102A-14E0-4BE8-B551-1B166EE1D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71">
                  <a:extLst>
                    <a:ext uri="{FF2B5EF4-FFF2-40B4-BE49-F238E27FC236}">
                      <a16:creationId xmlns:a16="http://schemas.microsoft.com/office/drawing/2014/main" id="{07240FC6-1F9D-44A8-9F53-F3B102A0B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72">
                  <a:extLst>
                    <a:ext uri="{FF2B5EF4-FFF2-40B4-BE49-F238E27FC236}">
                      <a16:creationId xmlns:a16="http://schemas.microsoft.com/office/drawing/2014/main" id="{FA2F0A4C-89D1-47A1-BB87-EE297F17D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4" name="直接连接符 2">
              <a:extLst>
                <a:ext uri="{FF2B5EF4-FFF2-40B4-BE49-F238E27FC236}">
                  <a16:creationId xmlns:a16="http://schemas.microsoft.com/office/drawing/2014/main" id="{F4DCA0CE-2162-4B23-A114-D3612DF88A62}"/>
                </a:ext>
              </a:extLst>
            </p:cNvPr>
            <p:cNvCxnSpPr>
              <a:stCxn id="67" idx="4"/>
              <a:endCxn id="60" idx="2"/>
            </p:cNvCxnSpPr>
            <p:nvPr/>
          </p:nvCxnSpPr>
          <p:spPr>
            <a:xfrm flipV="1">
              <a:off x="4026490" y="3498287"/>
              <a:ext cx="1222385" cy="400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8">
              <a:extLst>
                <a:ext uri="{FF2B5EF4-FFF2-40B4-BE49-F238E27FC236}">
                  <a16:creationId xmlns:a16="http://schemas.microsoft.com/office/drawing/2014/main" id="{D6D06CBC-9707-471E-A627-3787EBB47736}"/>
                </a:ext>
              </a:extLst>
            </p:cNvPr>
            <p:cNvCxnSpPr>
              <a:stCxn id="60" idx="4"/>
              <a:endCxn id="40" idx="2"/>
            </p:cNvCxnSpPr>
            <p:nvPr/>
          </p:nvCxnSpPr>
          <p:spPr>
            <a:xfrm>
              <a:off x="5965142" y="3498287"/>
              <a:ext cx="1852538" cy="2397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52">
              <a:extLst>
                <a:ext uri="{FF2B5EF4-FFF2-40B4-BE49-F238E27FC236}">
                  <a16:creationId xmlns:a16="http://schemas.microsoft.com/office/drawing/2014/main" id="{08DA9803-8A0D-4942-8CF4-418D5F3E65F3}"/>
                </a:ext>
              </a:extLst>
            </p:cNvPr>
            <p:cNvCxnSpPr>
              <a:endCxn id="74" idx="2"/>
            </p:cNvCxnSpPr>
            <p:nvPr/>
          </p:nvCxnSpPr>
          <p:spPr>
            <a:xfrm>
              <a:off x="3927108" y="4076857"/>
              <a:ext cx="851804" cy="746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54">
              <a:extLst>
                <a:ext uri="{FF2B5EF4-FFF2-40B4-BE49-F238E27FC236}">
                  <a16:creationId xmlns:a16="http://schemas.microsoft.com/office/drawing/2014/main" id="{73D845F7-7030-40B2-9BC8-5E6F466DAF32}"/>
                </a:ext>
              </a:extLst>
            </p:cNvPr>
            <p:cNvCxnSpPr>
              <a:stCxn id="74" idx="4"/>
              <a:endCxn id="53" idx="2"/>
            </p:cNvCxnSpPr>
            <p:nvPr/>
          </p:nvCxnSpPr>
          <p:spPr>
            <a:xfrm flipV="1">
              <a:off x="5495179" y="4434355"/>
              <a:ext cx="1048881" cy="389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6">
              <a:extLst>
                <a:ext uri="{FF2B5EF4-FFF2-40B4-BE49-F238E27FC236}">
                  <a16:creationId xmlns:a16="http://schemas.microsoft.com/office/drawing/2014/main" id="{90824A4B-D029-4C2F-AFF2-B13C621C3172}"/>
                </a:ext>
              </a:extLst>
            </p:cNvPr>
            <p:cNvCxnSpPr>
              <a:stCxn id="53" idx="4"/>
            </p:cNvCxnSpPr>
            <p:nvPr/>
          </p:nvCxnSpPr>
          <p:spPr>
            <a:xfrm flipV="1">
              <a:off x="7260328" y="3883743"/>
              <a:ext cx="603573" cy="550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1EF80B-46AE-4212-8648-212563BC643F}"/>
              </a:ext>
            </a:extLst>
          </p:cNvPr>
          <p:cNvGrpSpPr/>
          <p:nvPr/>
        </p:nvGrpSpPr>
        <p:grpSpPr>
          <a:xfrm>
            <a:off x="5090980" y="2682553"/>
            <a:ext cx="1638650" cy="1492893"/>
            <a:chOff x="5090980" y="2682553"/>
            <a:chExt cx="1638650" cy="1492893"/>
          </a:xfrm>
        </p:grpSpPr>
        <p:sp>
          <p:nvSpPr>
            <p:cNvPr id="2" name="Flowchart: Preparation 1">
              <a:extLst>
                <a:ext uri="{FF2B5EF4-FFF2-40B4-BE49-F238E27FC236}">
                  <a16:creationId xmlns:a16="http://schemas.microsoft.com/office/drawing/2014/main" id="{3E9E1B5F-6233-47C0-90C7-99BF66084887}"/>
                </a:ext>
              </a:extLst>
            </p:cNvPr>
            <p:cNvSpPr/>
            <p:nvPr/>
          </p:nvSpPr>
          <p:spPr>
            <a:xfrm>
              <a:off x="5090980" y="2682553"/>
              <a:ext cx="1638650" cy="1492893"/>
            </a:xfrm>
            <a:prstGeom prst="flowChartPreparation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DF81AFA1-7B38-4630-8F0C-556CB90E4DD6}"/>
                </a:ext>
              </a:extLst>
            </p:cNvPr>
            <p:cNvSpPr txBox="1">
              <a:spLocks/>
            </p:cNvSpPr>
            <p:nvPr/>
          </p:nvSpPr>
          <p:spPr>
            <a:xfrm>
              <a:off x="5295738" y="3212982"/>
              <a:ext cx="1253981" cy="36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30000"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P4Sync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7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482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9799" y="1066800"/>
            <a:ext cx="8839201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8000"/>
                </a:solidFill>
                <a:latin typeface="Tahoma"/>
                <a:cs typeface="Tahoma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Motivation: Data plane state synchronization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State of the art: C</a:t>
            </a:r>
            <a:r>
              <a:rPr lang="en-US" altLang="zh-CN" sz="2400" dirty="0">
                <a:solidFill>
                  <a:srgbClr val="00B050"/>
                </a:solidFill>
                <a:latin typeface="Tahoma"/>
                <a:cs typeface="Tahoma"/>
              </a:rPr>
              <a:t>annot satisfy all three goals</a:t>
            </a:r>
            <a:endParaRPr lang="en-US" sz="240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B050"/>
                </a:solidFill>
                <a:latin typeface="Tahoma"/>
                <a:cs typeface="Tahoma"/>
              </a:rPr>
              <a:t>Approach: P4Sync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P4Sync design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Challenge #1: Achieving completeness with low overhead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Challenge #2: Data integrity guarantee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  Evaluation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Tahoma"/>
                <a:cs typeface="Tahoma"/>
              </a:rPr>
              <a:t>   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843" y="1143001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1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873810"/>
            <a:ext cx="304800" cy="412191"/>
          </a:xfrm>
          <a:prstGeom prst="rect">
            <a:avLst/>
          </a:prstGeom>
        </p:spPr>
      </p:pic>
      <p:pic>
        <p:nvPicPr>
          <p:cNvPr id="10" name="Picture 2" descr="Image result for arrow">
            <a:extLst>
              <a:ext uri="{FF2B5EF4-FFF2-40B4-BE49-F238E27FC236}">
                <a16:creationId xmlns:a16="http://schemas.microsoft.com/office/drawing/2014/main" id="{87306663-8916-4796-B9B0-DFC5F47D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69592"/>
            <a:ext cx="384175" cy="2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4EC61CBC-387E-4AD0-9337-861BE3E0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940" y="6340476"/>
            <a:ext cx="9356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4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Widescreen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1_Office Theme</vt:lpstr>
      <vt:lpstr>Secure State Migration in the Data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2020-07-31T16:19:48Z</dcterms:created>
  <dcterms:modified xsi:type="dcterms:W3CDTF">2020-07-31T16:20:00Z</dcterms:modified>
</cp:coreProperties>
</file>