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52" r:id="rId2"/>
    <p:sldId id="670" r:id="rId3"/>
    <p:sldId id="472" r:id="rId4"/>
    <p:sldId id="767" r:id="rId5"/>
    <p:sldId id="768" r:id="rId6"/>
    <p:sldId id="781" r:id="rId7"/>
    <p:sldId id="460" r:id="rId8"/>
    <p:sldId id="769" r:id="rId9"/>
    <p:sldId id="771" r:id="rId10"/>
    <p:sldId id="770" r:id="rId11"/>
    <p:sldId id="772" r:id="rId12"/>
    <p:sldId id="773" r:id="rId13"/>
    <p:sldId id="774" r:id="rId14"/>
    <p:sldId id="776" r:id="rId15"/>
    <p:sldId id="777" r:id="rId16"/>
    <p:sldId id="778" r:id="rId17"/>
    <p:sldId id="779" r:id="rId18"/>
    <p:sldId id="782" r:id="rId19"/>
    <p:sldId id="783" r:id="rId20"/>
    <p:sldId id="600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7D"/>
    <a:srgbClr val="0000FF"/>
    <a:srgbClr val="0D11BD"/>
    <a:srgbClr val="1C05C5"/>
    <a:srgbClr val="AD2213"/>
    <a:srgbClr val="008000"/>
    <a:srgbClr val="CC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5" autoAdjust="0"/>
    <p:restoredTop sz="84762" autoAdjust="0"/>
  </p:normalViewPr>
  <p:slideViewPr>
    <p:cSldViewPr>
      <p:cViewPr varScale="1">
        <p:scale>
          <a:sx n="107" d="100"/>
          <a:sy n="107" d="100"/>
        </p:scale>
        <p:origin x="19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73552122466655E-2"/>
          <c:y val="0.35141954340410703"/>
          <c:w val="0.49057989000299612"/>
          <c:h val="0.32620417484443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03-EF40-91E2-6E4BE0DC15C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03-EF40-91E2-6E4BE0DC15C4}"/>
              </c:ext>
            </c:extLst>
          </c:dPt>
          <c:cat>
            <c:strRef>
              <c:f>Sheet1!$A$2:$A$3</c:f>
              <c:strCache>
                <c:ptCount val="2"/>
                <c:pt idx="0">
                  <c:v>EC 1</c:v>
                </c:pt>
                <c:pt idx="1">
                  <c:v>EC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3-EF40-91E2-6E4BE0DC1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336144"/>
        <c:axId val="1572821936"/>
      </c:barChart>
      <c:catAx>
        <c:axId val="1507336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2821936"/>
        <c:crosses val="autoZero"/>
        <c:auto val="1"/>
        <c:lblAlgn val="ctr"/>
        <c:lblOffset val="100"/>
        <c:noMultiLvlLbl val="0"/>
      </c:catAx>
      <c:valAx>
        <c:axId val="1572821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733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065266841644798"/>
          <c:y val="0.54033974919801686"/>
          <c:w val="0.25212510936132981"/>
          <c:h val="0.323194444444444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0A-D14D-B57C-6E4128A0DAB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0A-D14D-B57C-6E4128A0DABF}"/>
              </c:ext>
            </c:extLst>
          </c:dPt>
          <c:cat>
            <c:strRef>
              <c:f>'Sheet1 (2)'!$A$2:$A$3</c:f>
              <c:strCache>
                <c:ptCount val="2"/>
                <c:pt idx="0">
                  <c:v>EC 1</c:v>
                </c:pt>
                <c:pt idx="1">
                  <c:v>EC 2</c:v>
                </c:pt>
              </c:strCache>
            </c:strRef>
          </c:cat>
          <c:val>
            <c:numRef>
              <c:f>'Sheet1 (2)'!$B$2:$B$3</c:f>
              <c:numCache>
                <c:formatCode>General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0A-D14D-B57C-6E4128A0D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336144"/>
        <c:axId val="1572821936"/>
      </c:barChart>
      <c:catAx>
        <c:axId val="1507336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2821936"/>
        <c:crosses val="autoZero"/>
        <c:auto val="1"/>
        <c:lblAlgn val="ctr"/>
        <c:lblOffset val="100"/>
        <c:noMultiLvlLbl val="0"/>
      </c:catAx>
      <c:valAx>
        <c:axId val="1572821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733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50BA6A9-D7D6-4920-89EA-8E06F90A3CA6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4C0B839-B6FF-4C07-AC6D-E3D9BC0393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31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EE62A83-FA6C-4C50-9F1B-194A97E78523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9808C1-43DD-4996-A7AB-BEB365E84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41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 algn="just">
              <a:buAutoNum type="arabicPeriod"/>
            </a:pPr>
            <a:endParaRPr lang="en-US" baseline="0" dirty="0">
              <a:sym typeface="Wingding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9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4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71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54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51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0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6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5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8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85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0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39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3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1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20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7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4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8C1-43DD-4996-A7AB-BEB365E84FB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6C60F-63F7-E141-A5A5-94769441D81D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sz="1300" b="1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osdi</a:t>
            </a:r>
            <a:r>
              <a:rPr lang="en-US" dirty="0"/>
              <a:t>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40475"/>
            <a:ext cx="21336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B3A49-CE26-FD4A-A51F-A2B3F769FF17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98E9-957F-9342-B629-152295E088C4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572A-BBEE-134D-9A68-EF771D35AA7A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F944-8379-E640-8276-4A7AA22C15D7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D7350-E0E3-CA44-B25D-A8522D3C55C2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E797-5B96-1D42-A954-4791DCFE33DC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9520-E1E7-D141-81AD-1AB1D5188111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288-D102-1348-9E5B-4FF651136DB7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EBF9-1362-5A42-B205-7E918D12C932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509A-BFBC-5548-AC98-C8F58E836318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osdi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A06A-E48A-F842-A818-6F9127109425}" type="datetime1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osdi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5943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tif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10" Type="http://schemas.openxmlformats.org/officeDocument/2006/relationships/chart" Target="../charts/chart2.xml"/><Relationship Id="rId4" Type="http://schemas.openxmlformats.org/officeDocument/2006/relationships/image" Target="../media/image12.tiff"/><Relationship Id="rId9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6700" y="2187575"/>
            <a:ext cx="9677400" cy="1470025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4000" dirty="0">
                <a:solidFill>
                  <a:srgbClr val="1C05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Probabilistic Profiling of Stateful Data Planes for Adversarial Testing</a:t>
            </a:r>
            <a:endParaRPr lang="en-US" sz="2000" dirty="0">
              <a:solidFill>
                <a:srgbClr val="1C05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866" name="AutoShape 2" descr="data:image/jpeg;base64,/9j/4AAQSkZJRgABAQAAAQABAAD/2wCEAAkGBxQSEhUUExQVFhUWGBoYFxgXFxcfHBkaGxcXGh0aHB0YHCghGB4lHBQYIjEhJSkrLi4uGB8zODMsNygtLisBCgoKDg0OGxAQGywmICQsLy80NDQsNCwsLCwsLCwvLCwvLCwsLCwsLCwsLCwsLywsLCwsLCwsLCwsLCwsLCwsLP/AABEIALcBFAMBEQACEQEDEQH/xAAcAAACAgMBAQAAAAAAAAAAAAAABQQGAQMHAgj/xABOEAACAQIDBAYFBQ0HAgYDAAABAgMAEQQSIQUGMUETMlFhcYEHIpGhsRRCUnLBFiMzU1RigpKU0dPh8EODk6KywtIVcyREY+Lj8SU0dP/EABoBAQADAQEBAAAAAAAAAAAAAAADBAUCAQb/xAA1EQACAQIEAgcIAgMBAQEAAAAAAQIDEQQSITFBUQUTMmGh0fAVIlJxgZGxwRThI0LxQzNi/9oADAMBAAIRAxEAPwDuNAFAFAFAFAFAFAFAFAFAFAFAFAFAFAFAFAFAFAFAFAYJoCjb0ekuDDkxYYDFTjiFa0SfXkAIv+atz4VJTpSm9CKrWhTV5Mp8XpL2irZ2XDSLzhCOunYshc2PeQR4VYeDklo9SpHpCLlZrQ6vu3tuLG4ePEQk5XHA8VYGzKw5EEEVTNAZ0AUAUAUAUAUAUAUAUAUAUAUAUAUAUAUAUAUAUAUAUAUAUAUAUAUAUBF2ltKHDoZJ5UiQcWdgo8Lnn3UBV5PShs0EgTOwHzkgnZfIqlj5V0oSfBnDqQWja+5rk9KezgLh5mPYuHnv70Ar3q58n9jzrqfxL7le216X2APyfClV/G4lwgHZ6iXLeBK1IsPO15aIieLp3tHV9xzPeHf/ABONfo5JJJlOhjivHEe0ZF1kH12Ir1KCdksx5J1ZRzNqK9cQw2GckZrRopusSe27EcdfmjTxq9GEnvouXmZc5xW2rfF/rzJomXMVuMwFyOYFS5lexDlds1tC4eh3axhxs2EP4PEL08fYJFsHA+sLN+jWZioZZ35mzgqmenZ8Ds1Vy2FAFAFAFAFAFAFAFAFAFAFAFAFAFAFAFAFAFARto7Qiw8bSzSLHGouWY2A/rsoDmu0/S6X0wGFaUX/DTnJGe9R1mHsqenh6lTVIrVsXSpaSevIWxeknal/WhwJHYDMPfrU/8CpzXr6FX2rR5Pw8yz7J9JkZKriojBfQyK4eJT+cSFZBw1K2HMioquEqU1d6onoY6lVllWj7y+g34VWLhmgCgCgPnje7HNi9pYtpSWXDymGFCfVQJYEgcLsQTfjV3CU4u8mZuPqyTUFsKtoYd3WySGNu0cD41cqRlJe67FClOMX70boTR7KxSknpsw+sxPdobC/nVZUayfaLjxGHkuz+DzHu7I5BnlJHHKCT8dB7K8WGlLts9eNhBWpxHmDwMcQsigd/M+JOtWoU4wXuoo1Ks6jvJm2fNlOS2a2l+F++upXtpucxtdZtjVg8GsY0HrHrMeLHtJ8a5hBR2OqlSU99uXI2DHnCz4fFj/y8oLd8beq4HipqDFwvC/ItYCplqZeZ9LKwIBGoPCs02DNAFAFAFAFAFAFAFAFAFAFAFAFAFAI96968Ns6MPiHsWNkRRd3PYq8/HhQN2KXJ6VJmN4sEFTl002Vj+iiMF9tXIYKrJXehn1OkqMXZXfyMr6UZh1sHH5Ykj4w168BUXFHK6UpPg/X1IW1/SzKqerHh4SRoXkaUnwRVQn2148Jl7c0vE6WPc3anTb8PMo7458dJ0szvOQb5pdUX82JB6intIvbtJq1h6NPeKv3v9etCji8TV2k7dy/fHz+Qwq+ZYUAEXoDonoi2xmikwbE5sMR0d+cL3KD9Ehk8FWsHEU+rqNH1ODrdbRUnvs/mdAqAshQBQHzRiR/47aII/wDNzf62rQwfZZk9IdtfIRY7CTJIFw7S2OpzH1FHYCfh4UnCpGVqbf6PadSlKGaql+2TsNsttDLNI5HIEqt/LU1LGi/9pNledeO0IpeLGdTlYKAw7gC5IA7SbfGvG0tz1JvRCbH7yxJcJ98bu6vt5+VVp4qEdtS5SwNSWstEVXaO05JjdzpyUcB5fbVGpVlN6mnSoQpL3T6g9H292HfZuEabEwo4iCN0kqKbp6hJDG+uW/nUZMPk3twBNhjcKT/34v8AlQDWCdXF0ZWHapBHuoDZQBQBQBQBQBQBQBQBQBQBQBQHC/SUpk242fURYZOjB5XY3I8yau4CKdRt8EZvSk3GkkuLF5FbB8+ivz7pxvxlmOt7Fgbe0VSlgoPds0Y9JTjtGP2N+E3ZgQ3KmQ9rm/u4V3DB0o6vX5kdTpCtLROy7hyBbQcKtFLcKAg4rbEEd88q3HIG59gqGdenHdk9PC1p9mLEmM30QaRRs3e2g9guT7qqz6Qiuyi/T6Km+3K3y1LF6GN6Wfa6iTKvTQvEAAbXBEi3uePqMP0qoVq0qruzUw+HjQjli2fRdQlgKAKA+bNryIu0doAsoY4qQ2JF+PH31fwkkotXMvHxk5JpaWPDSqOLAeYq5mXMz1FvgRpdqwrxlTyN/hUbrU1xJFh6r2ixdPvVEOqrt5AD36+6oZYuC2LEcBUe7SFmJ3qkPUVU959+nuqGWLm9lYswwEF2ncS4nFvIbuzN4n4DlVaU5S3ZchTjBWirGmuTsyBQFk2XuuWGaYlexRx8zy8Ku0sJfWZnVsck7U9e8fps+FFt0aWHaoJPmdSatqnCK2KDrVJyvdmvZO1BA0kuHZ8O8XFozYE24Feq/ZlYGq7jSmnpaxaU68HFKV7n0vsWeSTDwvMmSVo0aRPouVBZfIkis81iZQBQBQBQBQBQBQBQBQBQBQHHvS5hMm0sLNb8NBJETyvGwcedmPsq5gZWq/NGf0nG9C/JryK5WyfOmGYAXJsO0149Ak3ohPjd58PHcZs5HJBf38PfVaeMpR43+RdpdH158LfP1cQ4zfOQ/g0VR2tqfsAqnPHzfZVjQp9FQXbbfgJMZtWaXryMR2XsPYNKqzrTn2mX6eHpU+zFEKoiYKAnbC2m2FxEM6daJ1cd+Ug28xp50B9o4eYOiuuqsAw8CLj40BsoAoD5O9L+G6Pa+LFrBnVx+kisT7SaAptAFAFAFAFAM8BsOaXULlX6TaDy5mpoUJzK1XFU6e7uy07K2HHDY9Z/pHl4Dl8av0qEYa8TMr4qdXTZE/EYlYxd2A5DtJ7ABqT3CpZTUdyCEJTdooW40NLZWBRGICoozSyE6AKouRe/Aa1Xqyuve0Xi/ItUY2fue9LwXmdY9Hno1EXRz4tApQ5ocNoRGeUkh1zycwOC35nUUqlXN7sdEaVKjleaTvJ8fI6lUROFAFAFAFAFAFAFAFAFAFAFAc69OEWXBRYm2uGnRj2lXDRkd1y6+ypKU8k1LkQ16XW03DmcFxu+MraRqsY/WPtIt7qtVMfN9nQpUui6Ue27+AjxWOklN5HZvEm3kOAqpOpKfady/TpQp9hJEeuCQyqkmwFz3UPG7bk/D7ExD9WJ/Eiw/wA1qmjh6stosgni6MN5IYw7n4g8ci+LX+ANTxwNV72K0ulKK2u/oTYdyT8+YD6qk/EipV0e+MiCXSy/1j4k6Dc2AdZnbzA+AqWOAprdsgl0rVeySOvbh78YaDCRYbFydDJCOjDSBgjopsjB7Zb5bAgkG4NZ1ajKnJ3Whr4fEwqxTT15F6g21hnTOmIhZLXzLIhWw53BtaoVqWG7as5xvp6VXUGPZsJlbUdO4sg+ohsX8TYfWFSqhUfAgeKpJ2zHF9p7PxuMlafENmke2ZnZeQsBZRYaDgBXawtRkbxtJcRZJsLEA26MnwsfhXLw9RcDtYqi/wDYwmw8Qf7JvOw+JoqFR8A8VRX+xLh3WmPHIvib/CpFhJvcilj6S2uxhht01HXkJ7lFveb/AAqWODX+zK8+kG+yhvhNkwx2yoLjmdT7TViNGEdkVZ4ipPdk2pSAjYvHxxddwO7n7BrXE6kYbslp0Zz7KK9tDegE/ekFxwdgLjwHL21TqYv4UX6WB+N/RHVvQPtTAyBgyKuPF7ySHMzppqhbqAXsUFu3WqcpOTuzQjCMVaKsdnrw6CgCgCgCgCgCgCgCgCgCgCgCgOb+lbeTDSYabAIemnlABCEFYbMGDStwXVR6urHs51JSpSqO0SGtXhRjmm/7OGx7kyX9aVAO4MfiBVxdHz4tFB9LU+EWTYtykHXlc+AA+N6lXR8eMiCXS032YomYfZeCjNgEZuwsXP6ov8KkjRw8XbRv7kM8Ri5q+qXyt4jqKBV0VQPAAfCrailsijKcpdpmZJAvWIHiQPjRtLc8UW9kRJdsQLxmj/WB+FROvTW8kTRwtaW0WQpd6cMvzy31VP22qN42iuJPHo7EPhb6kR99IeSSHxCj/caifSFPgmTLoqrxa8S77v7rY7GwRzxJhkilGZTJK97XtqqxHXTheo30hyj4k0eiec/D+xHvVu5JhcQYHaAtkWTMMMLEMWHql2Oa2XU94pTqutfZfQVqKw9tZNP/APVvwV/FQR4crJIzmx0yoqi/fkUdvAmkoxp2lJv7eQhOdVOMEvq2/wAsbYXELIuZeHl9hqxGSkroqTg4OzNpNuNdHIUPAND0h4jakKdaRfAG59gqOVaEd2Sxw9SW0WKcVvYg0jQt3toPZqfhVeWMX+qLcOj5PtMSYzb08nz8o7F09/H31VniKkuJcp4SlDhf5i0m/GoSyWPYW5mIxBBZeij5s41I/NXifcKmhRlIr1MRCG2rJW7+zowZkdVZo5CtyNdLjy1BqxhqcWmmuJTxlWcXFxdroseCmlgN4MRiIfqSsR+q5K+6ppYWm+4gjjaq3dy27K9JmNhAE6R4pR84fepPcCjH9Wq88JJdllun0hF9tWLzu96QsFiiEzmCU/2U9kYn803Kv+iTVWUJRdmi7CpGavF3LZXJ2FAFAFAFAFAFAFAKd6drthMLLOkTTMgFo14klgtybGyjNcm2gBNepXPG7K5xra+9WPxqlZJZEQ3HRYSGa3gzhS7dhsVBq3CjRS9+f2M+eIxMnanTf19eZWcDudjGICpjMqm4WPCyRgHtu9h5m5r1Sgv93buVg4VZX/xK75u4oxG2o43ZWGJd1JVs8thcGxFk04iuniaa+J/N+RwsFVfwx+Ub+LNeEx74mQRwYSN3N7ByznQa9ZgBXDxGZ6QX11JFhHFXlUf0svwPp9jbSQRdK8WHWSRYgFynKWvlJyggAkW0PMV669bnY5WGw127NvvK5vhgcRhJ+hlmaS6hgwLWIN+RPaCPKoKk6l7OTLVGnSteMUvodI9HO7EK4KOSWKN5Jbvd1VrKTZQLjQWAPnUlOCy6kVao81kyzrsHCjQYaAf3SfuqTLHkRZ5czb/0mD8RF/hp+6llyGZ8z2mz4hoIowOwIv7qWR5mY43H2kIrYCSy5F/8K34yJR1T/wConPtWzfStUqQysvUqmdd453k3Yw2OQLiEuVvkdSVdCeJVhqOA04G2oNcptO6JGlJWZRcb6JHH4DHG3ZPCrH9aMp8KnWKqIqywVJ8LCyT0MzNxnwhP/wDM38SvHXvvFfY9WFS2lL7nHtoYx8NPJF0UAeKR0JCc0YqSLk24V4qzWqS+x68MmrOUn9SPLvBiG+fb6oA+y9evE1HxEcHRXAgTYh367M3iSfjULk3uyeMIx7KsStn7HmmkWNEOZhmGb1Rl5tc8R4V7GDbsjyVSMVdstuF9Gzm3STqO0KpPvNqnWGfFlV4xcEMcP6OIB15ZW+rlX4g12sPHizh4yXBFg2Xu9h8PrHEoYfOOre08PKpY04x2RBOrOe7GldkZQMbhWj2nNbqOgkPibf7g3vqOkmqzttYlrtPDq+9ydVwzyHicIT63TSIBra4y6DncXI01F+2opQ45mieFRbZUyPsnFnEK+cBkDWUlbBvIk/0a5pTdRO+x3Xpqi1l0fzLz6NdtY35WmFwzNLh11nEt2SBPzH4qx4BLkdwsSKWIjTi7R3NDCTqyjee3iduquXAoAoAoAoAoAoCsb2b+4HZ2k8oMnKKP1n8wOqO9iKA53tH0r47E6YLDLh05ST+sxHaFsAP8wqxTwtSpsipWx1Glo3d9wm/61jXkDT7RmZ1IISNhGt+sLqls3VJsau08FTi/fd2Z1XpGrKP+ONlz3OU7TBE0t+Odr/rGs2orSa7zYpSzQi+aQw3P2mMNjIJW0VXs31WBVj5BifKvIO0kz2pHNFo616QscnQiK9pDLAyXHWHSDVD863O2ouO0VZqPSxUpJ3uavSLuhLj3gMRRcmdXLHgpKkWsNbetpXlSDlawo1FBO5bsHh1ijSNdFRQo8FAH2VKlbQibu7m6h4FAFAR8bhBIBqVZWDxuujRuODKe3u4EEg3BNeSipKzOoycXdFe3CxWIG1UhM0hObENiAGYpIQAQ2VjZbtKp01HC9qirKCpxstdbkuHdR1Z5ndaW+v8Az9jrej0oNh8TMsKxPBh2WN8xILyEjOFYGyBc6i5B1Vq4hRzU3Ub2JJ4jLWjSSvfwIG8npOmnJTADoovyh1u7/wDbRhZR2M1/Cu6WGlPV6I4r4yNPRas5FtcRpiAZ1MgeTpHck5mV79JmK2uc3rA99KtONOVuAoVZVYN319WLsu42C+gx/vG+ypeogV/5NTmMcDu/hoTeOFARwJGY+1rkV2qcVsjiVWct2esdgC08Ey2vGWVr80ZTw7wwGneaOPvJnkZWi4viMa7OAoAoAoCq70wZcTBKB11eFj/nX4NXK0qJ89Dp+9SkuVn+jRVopCbb8rvbDxdZxdzyC955f121WruUv8cd3+C7hYxj/lnstvmR9oY1MKiQIbMbZ2UXKg8WtfVjxAvUdWoqUckdySjSdebqT2O5+jrePY8cK4fByrEb3ZJvUkdza7MX67HuJ7BoKoM1FbgdAU31FD0zQBQBQBQEfH42OCNpZXVI0GZmY2AAoDhu9fpQxe0GaHZoMMA0ac6O3gf7Mdw9bw4VLSoTqv3UQV8TToq835lThw+GwpLTSB5ibsz+s1za9hqRxvc661owp0KHaevrgY9SricV2E1H1xH2HmDqGF7HhcWuO3wNXYyUldGdODg7Mp++Gz3jk6dCcrEZvzW7fA29tZmMpOMusj6ZtdHV4zh1Ut14oreNmztm5kDN9awBPmRfzqjOWZ3NOnHLHL6saK5OzsO6eNbF4LDLJhpJmhe6OWCx3juFZmJubBrWynUXqzB5orQp1Flk7M6At7a8edu2piuZoAoAoAoCubz7XlidYo7R51zCUi5JuQVQH1cwABJN9GGhrunDPLLexHWqdXDNa/4XzEeyNqDAri8Wt2nYDCYe5uzTzffZHa/JR0R92mlQ4qK6xU4emyxgZPqnVnx/C9Mrc+DAOHw183rGWUk9bLckm+pux91W3TSyUfq/oZ6rOXWYj6L6/wBG/ZkhaMMb2JYrfjlzHLx1Pq2r2m7xv6twPKyyzt8vvbXxIO8EANmYerkkS4F8rEAoT2LmGp76gxUbpMtYKdm4/L+y7bs4rpcJC97nIAfFfVPvFKbvFMVY5ZtDOuyMKAwGB4H+hQELDbWikleFGzOgu1hoNbWzcL91cqabsjt05KOZk6ujgKAR73lehQHrdNHk7bhtfLLmvXMuHzR3DaXyYhxuJK2VRmkbqr8WPYoqec7aLdlanDNrLRL19yFi5lwkTMfWkc8T85vsUdlRSkqMb8X+SaEZYiaWyXgvMT7ubPM0hmk1ANxf5zfuFV8PTc5Z5FvF1lTh1cP+IsuLwEcvXQHv5+0a1dnTjPtIzqdadPss9bM+U4T/APTxc8I+jfMn6rae0VXlg4vZluHSE12lcvO7/pTxMTKmPjSSMsq9NCCGBYgAtGdCLnXL7DVWph5QV+Bco4uFR5VudhqAtBQBQCveTYEGOgaDEKWjYg6EggjgQRwNAcc3j3Wl2Va/3zB8EmC2aMk6LMqiwB/GCw7bE1o4XFpe5PYyMbgHJupT34r1+DmG19lvHiFLtmR3FpTaxBPM8L2qGtRlGonJ6N7ljD4iM6TUVZpbHQgK2j5w8TxB1KsLqwsR3VzKKkrM9jJxakt0c329sZsM9tSh6rfYe8ViYig6Uu4+nwuKjXjfjxRjd3YkmMnWGMces1tEXmx/rXhUMYuTsixOairs+hNk7OTDQpDH1EFhfieZJ7yST51cSsrGdJuTuyXXp4FAFAFAeJnKqxALEAkKOJsOA7zQHPZse2KZZpCLoCFjW9oyesDfUvyJIHDgNb3MPSj273f4M/F1p3dO1l+eX0E+xopZWEkylQjSGFSLEdI12cjjewVR3LUWHotzdWa+RLi8RGNKNCm9EtfXiR5GL9PLwMhGHiP5o6zD/M36Net3zT5+6v2IrLkp8vefz4L8L6m6ORsquthGWVI1tq63sWvyAFyO5e+vVfLmW2y7+88aWZxe+rb5dxOqQhN+40uTp8Of7N86fUfs8CPfVOCyycTQqPPGM+a8UWmpCIKAqe8+wcALyzkxFze6MbkniQtjfvsKgqU6e7LNKrV7MdTVgNu4bDfesJh5pU4s8Slrt3k9Y+y3KvFOMdIq57KlOfvTaRYdl7RabjBNELXBkCi/dbNmB8RyqWMm+BBOCjxTJ0sgUFmICgEkngANSa7ZwlcowxZxcvyhuouZYF7FvYufzmt5AV5Rjmed/Q9xEsi6pfXyMOqxl5nbla9uqo+aO259ptUrSjecmQpuaVOK/t8yqIr46e50Uf5V7PE1QSlXqdxqNxwtLv8Ayy5wxBFCqLACwFaUUkrIx5ScndnuvTkKAi4xMz4eP8ZiYU9r/wAqrYt2p/Uu4FXq/Q+nazDZCgCgCgNeIgWRWR1DKwIZWFwQeIIPEUB82b8vgsLjZcFEzNhzo6nUQSc1Ribso0+qe3WrdCurdXU7L8ChicK3LraXaXiRYMU2FCrI3SQN1JRqVvqM/droR2VejN0bKWseD8zMnTjiLuCtNbrn8vIe1cM8043CrKhRxdT/AFcd9cTgpxys7pVJU5KUdxl6O5YoA2EKKkurK4/t17bn5y3sV8xzrLdPqpZX/wBNxVlWjnX1XIu9engUAUAUAUAo3p2hJBCHjsD0iKzMLhFJN2IuOdh+lRbpd4ekW0r2RS2wSkMGzEuxdjmIJYm5N1tbXs8K0Y0YqOQyJYicp5/ptp4mlMAU/ByyDuc5x/m19hFeKk49mT/Pr7h11LtxX00fhp4HnGbO6bo+kNgpbMq8GuLcTqNPiRXk6XWWzcPE6p11SzZFvx4oiSYpWJmY2iT1Y+NtbAv4HgO4d9Qymm872W3mWIUnFdWu09X5ft9/yJaMCAQbg6gjmK7TvqiNpp2Z4ysjiWIhZAMuourLe+Vh2X5jUVHUp5tVuS0quX3ZaosGx9uJOchHRzAXaNuPip+eveKiUtbPRliUNMy1Q0YGxsbHkez99dHArTd+HP0kgM0n0pbHyC2yqPAVx1avd6knWytZaIh4PbMzziBMK0Uak5nYHLZSQcoAA1IsDfne1cqbcrJHcqcVHM5XZYalICn+kTaLCNcPH1pbF+5MwAH6TaeANQVpO2VcSzhoq+d8DVhoQiKg4KAPZV2McqSM2cnKTk+JVt48e00ggj1ANjb5zfuFUcRUc5ZImphKKpw62fpFg2Ts8QRhRx4se0/uq3SpqnGxQr1nVncm1KQBQBQHvYcPS7U2fFa/37pCO6MZv9pqljHsjS6OjrKR9IVQNQKAKAKAoPpd32/6fhhHCT8qxAKxW1yDgX8dbDv8DRK542krs4xFutG0IWS/Sn1mkvrmPEa8R/OteOCh1dpb8zAn0lU61yj2eXriKHabBfe5VEuHa4tytzsfmnuP86rt1MP7s1eLLiVLF+/TeWa9fVD/AGPLZbxEyQHq6+vGdSQ1+Iva3Pxq3Rdl7msfFGfiY3dp+7PjyfyHNWyiasRBmAsSrKcyOvFGHBh/WoqOpTVSNmS0a0qUsy/6Wrdfb/ygNFLZcRGBnA4OvKRPzTzHI6dlZrTi8stzZTjOKnHZ+rD6gPEkqr1mVfEgfGgselYHgQfCgM0At3lxKx4Sd3F1EbC3aSMoHfckDzrmWzOoL3kcvfd0sVk6Z0kyKptbQqoHxFW3hG3mzNOyKCxyinDKmrvxGeFeRFtNZrEAOoOoOgzDiD38KsQc4q0/uVaipzd6enc/0/TIe9UzDDkR3LOQotqSLFjbyU1Fi5NU/d4k2AhF1rz2WpXNnbx6dHOoK8LgDhwsV4W8KoU8TplmtDUq4LXPTevriTgrxjpMM3SQ8THe9u3LzHh8al1j71N3XIhvGbyVlaXPzGOz9qxzaIfWtcqeI+w+VTU60Z7Ferh50u0tDdisIsgF7gjVWGjKe1TyNdTpxmtTinVlTd0TdnbxPCQmLN1Jss4GmvKQDqn87h8arvNDSW3PzLay1dYb8vItSsCLjUHgRXZGDuALkgDtJt8aAVYjeOBSQjGV/owqXPmR6o8yK4dSPDUkVKXHT5lXxkTvOrSgB2PSsoN8iKMsSX5nMWY8riuacW53fz8jqrNRpNR+XmTaumcRnwEebPbK/wBJdD7uNRunG9+JKq07Zb3XI8RO/wA10lHebNz5rcHh2DhXicuDTPZKP+ya/Hj5npscFIDqyZiFU6EEnkCt/eBXvWWdpKwVJyTcXe3riSqkIQoB16LI+k23/wBnCu3gWZF+EgrNxbvOxsYCNqd+bO81VLwUAUBpxmJSKN5JGCoilmY8Aqi5J8AKA+cJ8U20cbJtCW+Vjlw6H5qLop+J8STWlgsP/wCkvoY3SWL/APKP18j1h8U0kzBbCKO6k/TfmB2BfjV2M5Sm7bLxf9GdOnGFJX7T1+S/smTRK6lWAZTxB4VLKKkrMhjJxd4uzKpjNmS4JulwxLR/OQ62Hf2jv4is6dGeHeentyNeniKeKj1dbR8H69Md7G23HiBp6r80J18u0VaoYiNVab8ihicJOg9dVzGdWCqaMTCxKvG2SWM3Rxy7VPap4EVDWoqou8sYfEOjLmnuvXEuO7m31xSkEdHMmkkZPD85T85DyNZ+qdnua+jSlF3TKl6ZNr5YY8Mp1kbpH7lXQA+LG/6FQ1paWLGHjrmFWEwC/JwUur9H1kvGSwB1OQi+vbWgqEJUr21t8jIliaka9r6X230+pbk2fJ/0WDaGClxLShVM6dK0gYKSkpVZc1iGBbTkDWVGo09TdnSTWiVxBHtWTGxIXmLxhgxXIoJddQGKjUAm9rDUA8q06NGE7TTuv2YmJxFSm3TaSfPuJNXjNCgFEzdJPx9SHQd8hGv6qm3iTVSbz1O6P5/ov049XS75fj+2RNqbEjmubZX+kPtHOoqtCM9eJNRxU6Wm6KviMLPhHuCQOTL1T4/uNUZQqUXdGnGpSxEbP7cRlg9pRYh1zjoph1ZFOh7jft7D21NCrCo1m0fMrzozoxeX3o8i01fMswygixAIPEHga8aueptaojbv4P1ZIelnQxtwSVgCjaqQOXMadlUlTs3G70NKVXMlOy17uIh3wxCRypHH6zR+s7yEuSx+ac9xYDl391QVWk7ItUE5Ru+P0LRurt1MQmWwSRR6ygAAj6Sjs7uV6npVFJW4lWvScHfgaY3zySydrZV+onqj2tmPnViit5c/0VcQ9VHkvFm6pisRtpKpifMoYZSbGw4DtPDxripbI7ktFtTVnYQ7vYfoYzPIzKltBcgNyvbn2AedVMPHJHPJ6F7FT6yXVRV369Mxs/FzYjEdIqrkXQZ+Cg9lvnGvKc51KmZLRevue1adOjSyN6vlx/otFXzLCgLt6BMFmOOxZ+fKIV+qgufbmX2Vj1ZZptn0FCGSnFdx12oyYKAKArHpNe2ysaR+Ice0W+2gOAx7RMWz0kXrZAq9xuVv5WrYVXJhlJcj590FUxjg9r3/AGe9y1Pye5YG7E6cRw6x7f5V7gl/j34nPSTXXWtw9WH1XDPCgKvtvd0humw3quDcqO3tXv7uFZ9fCu+elv62NXC45OPVVtVz8/Mmbv7fE33uT1ZhoQdM3gOR7RUuHxPWe7LSRDi8E6Xvw1j+PXMeVbKBHxEThllhbJNHqjcj2o3ap51BXo9YrrdbFnDYjqnZ9l7+fzOd7x4+WfEySTi0hOq/RA0CjuAtWJPNmebc+lpZciy7F/2Ib4eK9+oOPHhxrcoa0o/I+YxWlaXzOqehM22Wkf4qaZPZKx/3VhTWWTR9RTlmgpc0coxOf5dtBwgjY4ggRkWyqG6+QWOqkN39utX8FmUJOOr5GX0jldSEZ6LXUlSTBQT0kLqLXysVdbm12ilAa1z80tVmOK1tNWKcsDeOam7+uav+iNtLGshWONQZGBIJ6qgWGY9up4CpKtRx92O78CGhRjNOU3ovu+404PDiNAoN+JJPEkm5J8SajhHKrE1SeeVzdXRwYdQRYgEHiDwrxq+56m07orG293kVTJGwUDirHTyJ4eBqlWwySzRNLDYyTeWSuSt2flFvvn4O3q5ut3W7vGu8N1lve2I8Z1N/d38B9VsoEPFymGRJl4/g2BNgQ3VJ8HIPgTVeurWmvkW8M816b+fr6FX3q2Q8ErM1yrm4c29ZiLtw4G96oVYOLNWhUUo2Nu7WCIjlxFwMilUs1n6UlctvbbXjci1e0o6OXq5zWmrqPqxa8PCERUHBQB7K1IxypJGHOTlJyfE2V0ciya05OYjoE4/nsONz9Ee8ioHao9eyvH+i1G9Jadt+C82IcRM+NmCJpGvDsA+ke/sH86qScq87LYvQjHC080t36sWzDYdY1CKLAf1fxrQjFRVkZU5ucszNtdHBox8+SN3+ipPnbT31xUlli2SUo55qPedo9EOyjhtk4ZWFndTK394xZb9+QqPKsY+iLlQBQBQFY9Jw/wDxWNt+IagPnTFQl9mJlJ9UZiBzszXv4Xv5Vpyjmwitw8zFhNRx8s3HTwQ43WlVsMmXTLdTx63E8Rrxvp21Zwkk6SsU8fGSru/H8DarJTCgCgKxvHho55QkQJxAsSymwUdrn4W1rPxMI1J5Y9r8fM1cHUnRpuc37n5+XqxYcKMqhC+dlADE2v4kcr2q7DRZb3aM2pq8yVkzdXZwJN6NjrNGXAtIikgjmBrlP2VUxdBVI5uKL+BxUqU1F9l+HeedzMSXwwB+YxXy0I/1e6vMFPNStyHSUMte64q5g79S4RJ8ABaF5+lZ0ZllF5EdgrAgC6qRyOt71nVko1nfa5sYZylho5d7f0TIhhMbI0glEsrHMeld4572AGWQaNYaAFW8anjSpS1py179H9ytKvWhpWjpzWq+q/4NU2Utwvyh0bTKuLjQgnsWWMqpPtPdUvWVaekvHzRX6mhV1hp8n+mKsRE4xEgcLeMdGSrEgnRyRcCwswqSM3Ulmt3EUqapRyJ3u7nupCIKAjY7FiMA2LMxyqo5seV+Aric8qJadPO+SW5FliyKZpznZRcAAlU+qP8AcfdUbWVZ56/heuZLGWZ9XS0T+79cjGzMdNKqtkQAmzHMTccyoHDzNeU6k5pOyFalSptq7uNKsFU8Twh1ZW4MCDXkoqSszqMnFqS4FK3h2k0nRxPxgUoT9Ig2LeYVayasnfK+Bu0Iq2ZcdT3uqrNLlv6mjuO0r1fe1d4aLlPu3I8bJRp347ffcutahiETaTPlCR9Zzlv9FeLN7PjUdRu1o8Saio3cpbLx5Ir28mNAthoh6osGA7eS9/ae+qeIqW/xxL+EpN3rT39ajvYezRBHb57aue/s8B++rVCl1ce8pYms6s78FsMamK4UBEx2GM7Q4YccRNHFp2Fxc+AqtipWhbmXcDDNVvyPpuGIIqqosFAAHcBYVmGye6AKAKAUb3YLp8DiogbF4JVB7CUa3voD5w2HCX2fkHErIBftzNatehHNhrfM+fxUsmNzPmv0Tt2APksVhbTXxub++psLbqo2IMdfr5XGlWCoFAJtv7RdWSGPSSXg50CjmQeZ/rsqriKrTVOO74l7CUIyTqz2jw5kfaCtgYLxIGufvjknNc/ONvE630041HUTw9P3FfmySi1i63+R25Lh6/J63Uw7ZelY3LL9K55dbyVT5mvcHB2zviedIVFm6tLb1p934D+rpnBQFb3dj6HE4iDlo6eH/wBMPZVDDLq6s6f1NTGS62hCr9H6+gi3mgzY1wATfKTbsyAn3A1UxUb12vWxfwU7YZN+tR5gN1I8qmUa21UaWuBxIPEVbp4KNk5lCt0lO7VP7jXD4WeEWjnLpzinGdSOy/EDwqXqJx7MtOT1IHiac+3Cz5rRkOaVkkzGDokt63RtmjLXUBgDYpppYCorShLWNl3bf0T3hUjZSu+/R25d5NqYrhQEDbiO0LCNQzHkeztHeOVRV1JwaiixhnFVE5Owj2VvCU+94gEgaZiNR3MDx+PjVWliWvdmXa2DUvfpevkTJcO2HPTQnNATmdBrodMy91vhUji6bzw7PIhjNVl1dRe9wfmO8POrqGQgg8xVmMlJXRSlBwdpGyujkp++GDyyCQcHGv1h+8Ee+s7FwtLNzNfAVM0HF8BhudhrRs/NzYeA/mT7KmwkbRcuZBj53mo8iwVbM8X7c2j0ERI6zaL49vl+6oa9XJHvLGGo9bO3BbindXZl/v76k3yX97fH31XwtL/dlvG17f4o/XyLNV4zAoAoBv6NMB8o2yjcUwkTSH67jKB7Gv8Ao1m4uV525GxgIWpuXM75VUvBQBQBQGCKA+csNgPk74nDH+xnkT9EnMp81YVsYF3pW7z57pOOWvfmkQd2wVEsRJPRSFQTxtYEeH867wvuqUOTI8a1JxqfEhxVopBQELbGBM8TRhst+dgfLu8qir03UhlTsT4asqNRTauU8Y3E4JujlGePhlbVWH5rcvD3VmdZVoPLLVeBtdVQxSzw0fPivmibs2cJmmwpJTjLhz1lHavb41LSko3nS24ogrQc7U6614S4fUtmHmV1V1N1YXB7jWjGSkk0Y84OEnGW6NldHIk2lDkxeHlHBrxN5hivx91VKsctaE+eheoSzYapT5a/i4u2wjjaEbRqGbJmAJtewYEX5GwqCspLEpxWti1hnB4OSm7K9vwTcPtwvKFPqeuAytbMAInLA92ZQb1LHEOU7ba/p38SCeDUKbktdN+HaVvDgO8NNnRWsRmANjxFxfWrcZZop8yhOOSTjyF+320iQfPlW/gvrn/TUGJeijza8NSzg170pck/HQ20PQoAoBZtrY6zi49Vxwbt7j3VBWoKou8tYfEypO3Aruy9pvhXMcgOW+q8x3j+tap0qsqTyy2NCtQjXjnjuWCDLGeljN4ZNWt8w/SHdyI5VbVo+9Hsvw7yhLNNZJdpbd/d5DUGrBVFe8uHD4du1fWHl/I1BiY5qb7izg55aq79CVsuDo4Y17FF/E6n3mu6UcsEiKtPPUciUTbjUhGVBr43Fc+jX/SPtY/1pWd/96vcjWVsNR73+f6LcqgAACwGgFaCVjJbbd2Zr08CgMMwAJPAamjdj1K+iOjegbZtsJNi2BD4qUkX/Fx3C+9nrFnLNJs+ipwyRUeR06uTsKAKAKAKA4x6StnGDafSjqYyMG//AKsICkd148p/RNX8BUtJx5mV0rSvBT5fhlTihKYhjf1ZVBt2Mlh71YeytBRy1W+DXijKlNSoJcYvwf8AZPqYrhQBQGvE4dZFKuoZTyNcyjGStJaHUJyhLNF2ZSdr7Fkwj9NATkGt+a9x7R3+2sqth50JZ4bfg3cPi6eJj1dVa/n+x9u3tmOZctgknEqOBOpJX3m1XMNiIzVtn62M/G4WdJ5t48/MeVbKAs3jU9AzDjGVkH6LAn3Xqvif/m2uFmWsE11qi9ndfdCneKEyYnDZHKF1NmHEcxwI7arYmLnVhZ2uXMHJU6NTMr2exJx2FsF+VKJV6olQEOCdLMo1IPd7KkqQtbrVdc1uR0ql2+oeV72eq+j8/ubRtL1kVJQ6kaMqBm1sqqwDKPpEkWNl4dvM68k1Gm0/XrkdU8LCUZSqxcbetNPMziZM2JQEqQkbMrLmyvnEZuMwBFlYXB4ZudeKr1s07bJ/o9dHqackne7X7JdTlYKAKAKAWbc2SJ100kHVPb3Hu+FQV6KqLvLWGxDpS7iv7D2i2HkMUoshNmB+ae3w7aqUajpyyy2L+JoqtDPDf8lmwq9EwjFyhuUP0eeQns5g+XKrsfceXhw8vIzZvOs/Hj5+Z422MypH+MkUHwBzH3CvK2qUebPcPo3PkmMKmK5X97NoZVES9Z+t9Xs8z8KqYqpZZFxNDA0c0s72X5J+wMB0MQBHrN6zePIeQ+2paFPJDvIMVW6ypdbLYY1MVgoAoCFtRHkCQR/hMQ6xL+kQCfD99V8TPLC3Mt4KnnqX5an0nsTZqYXDxQR9WJFQd+UWv4nj51lm2TaAKAKAKAKAqHpR2K2JwLNEt5sOwniHMlL5l0+khcW7SK7pzcJKS4EdWmqkHB8Tk8ModQy6hgCPA19DFqSuj5KUXFuL3R7r08CgCgCgAi+hoNikbybAMJ6aC4UG5A4oe0d3wrJxOFcHnht+DdwWNVVdXV3/AD/f5G27G8HTfe5DaUcD9Mf8u6rOFxXWe7Lf8lTHYLqvfh2fx/Q/ljDKVPAgg+YtVxq6szOjJxaa4FUS5bA34xu8TeKFR8FrOV26Xc2vsa7slX70n97lnxOHD5b39U3HjlI18M16vygpWuZUKjhe3HzIr7LHqlSAwVVNxo2UEA6EMp9ZtQeeoNQTwydmnZos08Y43jJXi3ciwwsJWzFTkWy5QRlDm+XjqAqIAewVFCm4PK+H7J6lVVI5krXf40/bJdTEAUAUAUAUAo3g2QJlzKPvi8Pzh9H91V8RRzq63LmFxPVuz2/Av3a2ta0EvEGyE8j9E34d3sqHDVv9JE+Mw/8A6Q+vmN5/WxMa/QRn82IUfbViWtVLkmypHSjJ82l9tSbNKEUs3BQSfKpZNJXZDGLk0lxKhsaNsTiTI+oU5j3fRX+uw1nUU6tTMzWxDVCjkjx08y5VpGOFAFAFAOfRfsr5VtfpSLx4KO/969wvuJPigrMxU7ztyNnA08tPNzO9VWLoUAUAUAUAUAUByDbG4OMjxEgwsUUmHZmkS8oQpmNzHYg6AlrEaWsKvUMZ1ccrVzNxPRyqzzxdrkb7iNpfk8X7QP8AhU3tBfCVvZMvi8A+4jaX4iH9oH/CntBfCPZMvj8A+4faX4iH9o/+OntBfD4nvsl/H4f2Z+4faX4iH9o/9lPaC+E89kv4/Ax9xG0vxEP7QP8AhT2gvhHsl/H4f2Y+4jaX5PD+0D/hT2gvhHsmXx+BV8d6HtpdLnhijj1uB06mxvy0Fh3VQnOObNBWNWnTlkyVHcsce521LDNhUJtqRPHa/nV5dIK2sTKl0S76S0FM3o72p0mYYQWEwlA6eH6NmGp5kXqB4lZrpcb+ZaWClkyt/wCuXx0+w0+5Laf5Ef2iD/lVn2hH4WU/ZM/iQfcntP8AIT+0Yf8A509oQ+Fj2TU+JEFdytqBnb5Cxzte3yjDaAKAB+E7qh/mRu3Z6lj2fLKldaL9nr7jtqfkDftGF/iV7/MjyPPZ8/iQfcdtT8gf/Hwv8Wn8yPIez580H3H7T/IH/wAfC/xafzI8mPZ8+aD7kNp/kEn+Nhv4tP5keTHs+fNGPuR2n+QSf42G/i0/mR5Mez580Z+5Daf5BJ/jYb+LT+ZHkx7PnzQg2z6MdpyvnjwTqx615sPqe0Wk41VrTjOWaJew9OdOOWTuOMHubtVUAkwLFwLFhNhtbcP7WrEMWkveWpUqYBuTyvQjbb3E2tNHkTBMtyM15sNqBy0l7beyuK2JU45USYfBunPNJmdi7gbSgjy/IZCxN2Imw3H/ABeylGvCnG1hiMLOrO91YmS7rbRUFmwLqo1JafCgAdpJlsKl/mR5Mg9nz5oyu6e0iL/IXt2ibDfxa9/mR5Mez580B3V2iBc4GSwFyemw1rdt+lp/MjyY9nz5o8ndbafLZ8h/vcP9klefzI8h7PnzR0j0R7sS4HBt8oGXETyNLILg5eSrddOAvx+caoNtu7NWMVFWReK8PQoAoAoAoAoAoAoAoAoAoAoAoAoAoAoAoAoAoAoAoAoAoAoAoAoAoAoAoAoCFtfBGaJow+XMCDdcwIII1FwedwQQQQKAQbT3Cw85N/UzOGbo1Vb6JceqNLlGueP31xzoDMe40SqwSacF1EbnMpDIEKKpQrk0U9YC97nnQFqRbADsoDNAFAFAFAF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data:image/jpeg;base64,/9j/4AAQSkZJRgABAQAAAQABAAD/2wCEAAkGBxQSEhUUExQVFhUWGBoYFxgXFxcfHBkaGxcXGh0aHB0YHCghGB4lHBQYIjEhJSkrLi4uGB8zODMsNygtLisBCgoKDg0OGxAQGywmICQsLy80NDQsNCwsLCwsLCwvLCwvLCwsLCwsLCwsLCwsLywsLCwsLCwsLCwsLCwsLCwsLP/AABEIALcBFAMBEQACEQEDEQH/xAAcAAACAgMBAQAAAAAAAAAAAAAABQQGAQMHAgj/xABOEAACAQIDBAYFBQ0HAgYDAAABAgMAEQQSIQUGMUETMlFhcYEHIpGhsRRCUnLBFiMzU1RigpKU0dPh8EODk6KywtIVcyREY+Lj8SU0dP/EABoBAQADAQEBAAAAAAAAAAAAAAADBAUCAQb/xAA1EQACAQIEAgcIAgMBAQEAAAAAAQIDEQQSITFBUQUTMmGh0fAVIlJxgZGxwRThI0LxQzNi/9oADAMBAAIRAxEAPwDuNAFAFAFAFAFAFAFAFAFAFAFAFAFAFAFAFAFAFAFAFAYJoCjb0ekuDDkxYYDFTjiFa0SfXkAIv+atz4VJTpSm9CKrWhTV5Mp8XpL2irZ2XDSLzhCOunYshc2PeQR4VYeDklo9SpHpCLlZrQ6vu3tuLG4ePEQk5XHA8VYGzKw5EEEVTNAZ0AUAUAUAUAUAUAUAUAUAUAUAUAUAUAUAUAUAUAUAUAUAUAUAUAUAUBF2ltKHDoZJ5UiQcWdgo8Lnn3UBV5PShs0EgTOwHzkgnZfIqlj5V0oSfBnDqQWja+5rk9KezgLh5mPYuHnv70Ar3q58n9jzrqfxL7le216X2APyfClV/G4lwgHZ6iXLeBK1IsPO15aIieLp3tHV9xzPeHf/ABONfo5JJJlOhjivHEe0ZF1kH12Ir1KCdksx5J1ZRzNqK9cQw2GckZrRopusSe27EcdfmjTxq9GEnvouXmZc5xW2rfF/rzJomXMVuMwFyOYFS5lexDlds1tC4eh3axhxs2EP4PEL08fYJFsHA+sLN+jWZioZZ35mzgqmenZ8Ds1Vy2FAFAFAFAFAFAFAFAFAFAFAFAFAFAFAFAFAFARto7Qiw8bSzSLHGouWY2A/rsoDmu0/S6X0wGFaUX/DTnJGe9R1mHsqenh6lTVIrVsXSpaSevIWxeknal/WhwJHYDMPfrU/8CpzXr6FX2rR5Pw8yz7J9JkZKriojBfQyK4eJT+cSFZBw1K2HMioquEqU1d6onoY6lVllWj7y+g34VWLhmgCgCgPnje7HNi9pYtpSWXDymGFCfVQJYEgcLsQTfjV3CU4u8mZuPqyTUFsKtoYd3WySGNu0cD41cqRlJe67FClOMX70boTR7KxSknpsw+sxPdobC/nVZUayfaLjxGHkuz+DzHu7I5BnlJHHKCT8dB7K8WGlLts9eNhBWpxHmDwMcQsigd/M+JOtWoU4wXuoo1Ks6jvJm2fNlOS2a2l+F++upXtpucxtdZtjVg8GsY0HrHrMeLHtJ8a5hBR2OqlSU99uXI2DHnCz4fFj/y8oLd8beq4HipqDFwvC/ItYCplqZeZ9LKwIBGoPCs02DNAFAFAFAFAFAFAFAFAFAFAFAFAFAI96968Ns6MPiHsWNkRRd3PYq8/HhQN2KXJ6VJmN4sEFTl002Vj+iiMF9tXIYKrJXehn1OkqMXZXfyMr6UZh1sHH5Ykj4w168BUXFHK6UpPg/X1IW1/SzKqerHh4SRoXkaUnwRVQn2148Jl7c0vE6WPc3anTb8PMo7458dJ0szvOQb5pdUX82JB6intIvbtJq1h6NPeKv3v9etCji8TV2k7dy/fHz+Qwq+ZYUAEXoDonoi2xmikwbE5sMR0d+cL3KD9Ehk8FWsHEU+rqNH1ODrdbRUnvs/mdAqAshQBQHzRiR/47aII/wDNzf62rQwfZZk9IdtfIRY7CTJIFw7S2OpzH1FHYCfh4UnCpGVqbf6PadSlKGaql+2TsNsttDLNI5HIEqt/LU1LGi/9pNledeO0IpeLGdTlYKAw7gC5IA7SbfGvG0tz1JvRCbH7yxJcJ98bu6vt5+VVp4qEdtS5SwNSWstEVXaO05JjdzpyUcB5fbVGpVlN6mnSoQpL3T6g9H292HfZuEabEwo4iCN0kqKbp6hJDG+uW/nUZMPk3twBNhjcKT/34v8AlQDWCdXF0ZWHapBHuoDZQBQBQBQBQBQBQBQBQBQBQBQHC/SUpk242fURYZOjB5XY3I8yau4CKdRt8EZvSk3GkkuLF5FbB8+ivz7pxvxlmOt7Fgbe0VSlgoPds0Y9JTjtGP2N+E3ZgQ3KmQ9rm/u4V3DB0o6vX5kdTpCtLROy7hyBbQcKtFLcKAg4rbEEd88q3HIG59gqGdenHdk9PC1p9mLEmM30QaRRs3e2g9guT7qqz6Qiuyi/T6Km+3K3y1LF6GN6Wfa6iTKvTQvEAAbXBEi3uePqMP0qoVq0qruzUw+HjQjli2fRdQlgKAKA+bNryIu0doAsoY4qQ2JF+PH31fwkkotXMvHxk5JpaWPDSqOLAeYq5mXMz1FvgRpdqwrxlTyN/hUbrU1xJFh6r2ixdPvVEOqrt5AD36+6oZYuC2LEcBUe7SFmJ3qkPUVU959+nuqGWLm9lYswwEF2ncS4nFvIbuzN4n4DlVaU5S3ZchTjBWirGmuTsyBQFk2XuuWGaYlexRx8zy8Ku0sJfWZnVsck7U9e8fps+FFt0aWHaoJPmdSatqnCK2KDrVJyvdmvZO1BA0kuHZ8O8XFozYE24Feq/ZlYGq7jSmnpaxaU68HFKV7n0vsWeSTDwvMmSVo0aRPouVBZfIkis81iZQBQBQBQBQBQBQBQBQBQBQHHvS5hMm0sLNb8NBJETyvGwcedmPsq5gZWq/NGf0nG9C/JryK5WyfOmGYAXJsO0149Ak3ohPjd58PHcZs5HJBf38PfVaeMpR43+RdpdH158LfP1cQ4zfOQ/g0VR2tqfsAqnPHzfZVjQp9FQXbbfgJMZtWaXryMR2XsPYNKqzrTn2mX6eHpU+zFEKoiYKAnbC2m2FxEM6daJ1cd+Ug28xp50B9o4eYOiuuqsAw8CLj40BsoAoD5O9L+G6Pa+LFrBnVx+kisT7SaAptAFAFAFAFAM8BsOaXULlX6TaDy5mpoUJzK1XFU6e7uy07K2HHDY9Z/pHl4Dl8av0qEYa8TMr4qdXTZE/EYlYxd2A5DtJ7ABqT3CpZTUdyCEJTdooW40NLZWBRGICoozSyE6AKouRe/Aa1Xqyuve0Xi/ItUY2fue9LwXmdY9Hno1EXRz4tApQ5ocNoRGeUkh1zycwOC35nUUqlXN7sdEaVKjleaTvJ8fI6lUROFAFAFAFAFAFAFAFAFAFAFAc69OEWXBRYm2uGnRj2lXDRkd1y6+ypKU8k1LkQ16XW03DmcFxu+MraRqsY/WPtIt7qtVMfN9nQpUui6Ue27+AjxWOklN5HZvEm3kOAqpOpKfady/TpQp9hJEeuCQyqkmwFz3UPG7bk/D7ExD9WJ/Eiw/wA1qmjh6stosgni6MN5IYw7n4g8ci+LX+ANTxwNV72K0ulKK2u/oTYdyT8+YD6qk/EipV0e+MiCXSy/1j4k6Dc2AdZnbzA+AqWOAprdsgl0rVeySOvbh78YaDCRYbFydDJCOjDSBgjopsjB7Zb5bAgkG4NZ1ajKnJ3Whr4fEwqxTT15F6g21hnTOmIhZLXzLIhWw53BtaoVqWG7as5xvp6VXUGPZsJlbUdO4sg+ohsX8TYfWFSqhUfAgeKpJ2zHF9p7PxuMlafENmke2ZnZeQsBZRYaDgBXawtRkbxtJcRZJsLEA26MnwsfhXLw9RcDtYqi/wDYwmw8Qf7JvOw+JoqFR8A8VRX+xLh3WmPHIvib/CpFhJvcilj6S2uxhht01HXkJ7lFveb/AAqWODX+zK8+kG+yhvhNkwx2yoLjmdT7TViNGEdkVZ4ipPdk2pSAjYvHxxddwO7n7BrXE6kYbslp0Zz7KK9tDegE/ekFxwdgLjwHL21TqYv4UX6WB+N/RHVvQPtTAyBgyKuPF7ySHMzppqhbqAXsUFu3WqcpOTuzQjCMVaKsdnrw6CgCgCgCgCgCgCgCgCgCgCgCgOb+lbeTDSYabAIemnlABCEFYbMGDStwXVR6urHs51JSpSqO0SGtXhRjmm/7OGx7kyX9aVAO4MfiBVxdHz4tFB9LU+EWTYtykHXlc+AA+N6lXR8eMiCXS032YomYfZeCjNgEZuwsXP6ov8KkjRw8XbRv7kM8Ri5q+qXyt4jqKBV0VQPAAfCrailsijKcpdpmZJAvWIHiQPjRtLc8UW9kRJdsQLxmj/WB+FROvTW8kTRwtaW0WQpd6cMvzy31VP22qN42iuJPHo7EPhb6kR99IeSSHxCj/caifSFPgmTLoqrxa8S77v7rY7GwRzxJhkilGZTJK97XtqqxHXTheo30hyj4k0eiec/D+xHvVu5JhcQYHaAtkWTMMMLEMWHql2Oa2XU94pTqutfZfQVqKw9tZNP/APVvwV/FQR4crJIzmx0yoqi/fkUdvAmkoxp2lJv7eQhOdVOMEvq2/wAsbYXELIuZeHl9hqxGSkroqTg4OzNpNuNdHIUPAND0h4jakKdaRfAG59gqOVaEd2Sxw9SW0WKcVvYg0jQt3toPZqfhVeWMX+qLcOj5PtMSYzb08nz8o7F09/H31VniKkuJcp4SlDhf5i0m/GoSyWPYW5mIxBBZeij5s41I/NXifcKmhRlIr1MRCG2rJW7+zowZkdVZo5CtyNdLjy1BqxhqcWmmuJTxlWcXFxdroseCmlgN4MRiIfqSsR+q5K+6ppYWm+4gjjaq3dy27K9JmNhAE6R4pR84fepPcCjH9Wq88JJdllun0hF9tWLzu96QsFiiEzmCU/2U9kYn803Kv+iTVWUJRdmi7CpGavF3LZXJ2FAFAFAFAFAFAFAKd6drthMLLOkTTMgFo14klgtybGyjNcm2gBNepXPG7K5xra+9WPxqlZJZEQ3HRYSGa3gzhS7dhsVBq3CjRS9+f2M+eIxMnanTf19eZWcDudjGICpjMqm4WPCyRgHtu9h5m5r1Sgv93buVg4VZX/xK75u4oxG2o43ZWGJd1JVs8thcGxFk04iuniaa+J/N+RwsFVfwx+Ub+LNeEx74mQRwYSN3N7ByznQa9ZgBXDxGZ6QX11JFhHFXlUf0svwPp9jbSQRdK8WHWSRYgFynKWvlJyggAkW0PMV669bnY5WGw127NvvK5vhgcRhJ+hlmaS6hgwLWIN+RPaCPKoKk6l7OTLVGnSteMUvodI9HO7EK4KOSWKN5Jbvd1VrKTZQLjQWAPnUlOCy6kVao81kyzrsHCjQYaAf3SfuqTLHkRZ5czb/0mD8RF/hp+6llyGZ8z2mz4hoIowOwIv7qWR5mY43H2kIrYCSy5F/8K34yJR1T/wConPtWzfStUqQysvUqmdd453k3Yw2OQLiEuVvkdSVdCeJVhqOA04G2oNcptO6JGlJWZRcb6JHH4DHG3ZPCrH9aMp8KnWKqIqywVJ8LCyT0MzNxnwhP/wDM38SvHXvvFfY9WFS2lL7nHtoYx8NPJF0UAeKR0JCc0YqSLk24V4qzWqS+x68MmrOUn9SPLvBiG+fb6oA+y9evE1HxEcHRXAgTYh367M3iSfjULk3uyeMIx7KsStn7HmmkWNEOZhmGb1Rl5tc8R4V7GDbsjyVSMVdstuF9Gzm3STqO0KpPvNqnWGfFlV4xcEMcP6OIB15ZW+rlX4g12sPHizh4yXBFg2Xu9h8PrHEoYfOOre08PKpY04x2RBOrOe7GldkZQMbhWj2nNbqOgkPibf7g3vqOkmqzttYlrtPDq+9ydVwzyHicIT63TSIBra4y6DncXI01F+2opQ45mieFRbZUyPsnFnEK+cBkDWUlbBvIk/0a5pTdRO+x3Xpqi1l0fzLz6NdtY35WmFwzNLh11nEt2SBPzH4qx4BLkdwsSKWIjTi7R3NDCTqyjee3iduquXAoAoAoAoAoAoCsb2b+4HZ2k8oMnKKP1n8wOqO9iKA53tH0r47E6YLDLh05ST+sxHaFsAP8wqxTwtSpsipWx1Glo3d9wm/61jXkDT7RmZ1IISNhGt+sLqls3VJsau08FTi/fd2Z1XpGrKP+ONlz3OU7TBE0t+Odr/rGs2orSa7zYpSzQi+aQw3P2mMNjIJW0VXs31WBVj5BifKvIO0kz2pHNFo616QscnQiK9pDLAyXHWHSDVD863O2ouO0VZqPSxUpJ3uavSLuhLj3gMRRcmdXLHgpKkWsNbetpXlSDlawo1FBO5bsHh1ijSNdFRQo8FAH2VKlbQibu7m6h4FAFAR8bhBIBqVZWDxuujRuODKe3u4EEg3BNeSipKzOoycXdFe3CxWIG1UhM0hObENiAGYpIQAQ2VjZbtKp01HC9qirKCpxstdbkuHdR1Z5ndaW+v8Az9jrej0oNh8TMsKxPBh2WN8xILyEjOFYGyBc6i5B1Vq4hRzU3Ub2JJ4jLWjSSvfwIG8npOmnJTADoovyh1u7/wDbRhZR2M1/Cu6WGlPV6I4r4yNPRas5FtcRpiAZ1MgeTpHck5mV79JmK2uc3rA99KtONOVuAoVZVYN319WLsu42C+gx/vG+ypeogV/5NTmMcDu/hoTeOFARwJGY+1rkV2qcVsjiVWct2esdgC08Ey2vGWVr80ZTw7wwGneaOPvJnkZWi4viMa7OAoAoAoCq70wZcTBKB11eFj/nX4NXK0qJ89Dp+9SkuVn+jRVopCbb8rvbDxdZxdzyC955f121WruUv8cd3+C7hYxj/lnstvmR9oY1MKiQIbMbZ2UXKg8WtfVjxAvUdWoqUckdySjSdebqT2O5+jrePY8cK4fByrEb3ZJvUkdza7MX67HuJ7BoKoM1FbgdAU31FD0zQBQBQBQEfH42OCNpZXVI0GZmY2AAoDhu9fpQxe0GaHZoMMA0ac6O3gf7Mdw9bw4VLSoTqv3UQV8TToq835lThw+GwpLTSB5ibsz+s1za9hqRxvc661owp0KHaevrgY9SricV2E1H1xH2HmDqGF7HhcWuO3wNXYyUldGdODg7Mp++Gz3jk6dCcrEZvzW7fA29tZmMpOMusj6ZtdHV4zh1Ut14oreNmztm5kDN9awBPmRfzqjOWZ3NOnHLHL6saK5OzsO6eNbF4LDLJhpJmhe6OWCx3juFZmJubBrWynUXqzB5orQp1Flk7M6At7a8edu2piuZoAoAoAoCubz7XlidYo7R51zCUi5JuQVQH1cwABJN9GGhrunDPLLexHWqdXDNa/4XzEeyNqDAri8Wt2nYDCYe5uzTzffZHa/JR0R92mlQ4qK6xU4emyxgZPqnVnx/C9Mrc+DAOHw183rGWUk9bLckm+pux91W3TSyUfq/oZ6rOXWYj6L6/wBG/ZkhaMMb2JYrfjlzHLx1Pq2r2m7xv6twPKyyzt8vvbXxIO8EANmYerkkS4F8rEAoT2LmGp76gxUbpMtYKdm4/L+y7bs4rpcJC97nIAfFfVPvFKbvFMVY5ZtDOuyMKAwGB4H+hQELDbWikleFGzOgu1hoNbWzcL91cqabsjt05KOZk6ujgKAR73lehQHrdNHk7bhtfLLmvXMuHzR3DaXyYhxuJK2VRmkbqr8WPYoqec7aLdlanDNrLRL19yFi5lwkTMfWkc8T85vsUdlRSkqMb8X+SaEZYiaWyXgvMT7ubPM0hmk1ANxf5zfuFV8PTc5Z5FvF1lTh1cP+IsuLwEcvXQHv5+0a1dnTjPtIzqdadPss9bM+U4T/APTxc8I+jfMn6rae0VXlg4vZluHSE12lcvO7/pTxMTKmPjSSMsq9NCCGBYgAtGdCLnXL7DVWph5QV+Bco4uFR5VudhqAtBQBQCveTYEGOgaDEKWjYg6EggjgQRwNAcc3j3Wl2Va/3zB8EmC2aMk6LMqiwB/GCw7bE1o4XFpe5PYyMbgHJupT34r1+DmG19lvHiFLtmR3FpTaxBPM8L2qGtRlGonJ6N7ljD4iM6TUVZpbHQgK2j5w8TxB1KsLqwsR3VzKKkrM9jJxakt0c329sZsM9tSh6rfYe8ViYig6Uu4+nwuKjXjfjxRjd3YkmMnWGMces1tEXmx/rXhUMYuTsixOairs+hNk7OTDQpDH1EFhfieZJ7yST51cSsrGdJuTuyXXp4FAFAFAeJnKqxALEAkKOJsOA7zQHPZse2KZZpCLoCFjW9oyesDfUvyJIHDgNb3MPSj273f4M/F1p3dO1l+eX0E+xopZWEkylQjSGFSLEdI12cjjewVR3LUWHotzdWa+RLi8RGNKNCm9EtfXiR5GL9PLwMhGHiP5o6zD/M36Net3zT5+6v2IrLkp8vefz4L8L6m6ORsquthGWVI1tq63sWvyAFyO5e+vVfLmW2y7+88aWZxe+rb5dxOqQhN+40uTp8Of7N86fUfs8CPfVOCyycTQqPPGM+a8UWmpCIKAqe8+wcALyzkxFze6MbkniQtjfvsKgqU6e7LNKrV7MdTVgNu4bDfesJh5pU4s8Slrt3k9Y+y3KvFOMdIq57KlOfvTaRYdl7RabjBNELXBkCi/dbNmB8RyqWMm+BBOCjxTJ0sgUFmICgEkngANSa7ZwlcowxZxcvyhuouZYF7FvYufzmt5AV5Rjmed/Q9xEsi6pfXyMOqxl5nbla9uqo+aO259ptUrSjecmQpuaVOK/t8yqIr46e50Uf5V7PE1QSlXqdxqNxwtLv8Ayy5wxBFCqLACwFaUUkrIx5ScndnuvTkKAi4xMz4eP8ZiYU9r/wAqrYt2p/Uu4FXq/Q+nazDZCgCgCgNeIgWRWR1DKwIZWFwQeIIPEUB82b8vgsLjZcFEzNhzo6nUQSc1Ribso0+qe3WrdCurdXU7L8ChicK3LraXaXiRYMU2FCrI3SQN1JRqVvqM/droR2VejN0bKWseD8zMnTjiLuCtNbrn8vIe1cM8043CrKhRxdT/AFcd9cTgpxys7pVJU5KUdxl6O5YoA2EKKkurK4/t17bn5y3sV8xzrLdPqpZX/wBNxVlWjnX1XIu9engUAUAUAUAo3p2hJBCHjsD0iKzMLhFJN2IuOdh+lRbpd4ekW0r2RS2wSkMGzEuxdjmIJYm5N1tbXs8K0Y0YqOQyJYicp5/ptp4mlMAU/ByyDuc5x/m19hFeKk49mT/Pr7h11LtxX00fhp4HnGbO6bo+kNgpbMq8GuLcTqNPiRXk6XWWzcPE6p11SzZFvx4oiSYpWJmY2iT1Y+NtbAv4HgO4d9Qymm872W3mWIUnFdWu09X5ft9/yJaMCAQbg6gjmK7TvqiNpp2Z4ysjiWIhZAMuourLe+Vh2X5jUVHUp5tVuS0quX3ZaosGx9uJOchHRzAXaNuPip+eveKiUtbPRliUNMy1Q0YGxsbHkez99dHArTd+HP0kgM0n0pbHyC2yqPAVx1avd6knWytZaIh4PbMzziBMK0Uak5nYHLZSQcoAA1IsDfne1cqbcrJHcqcVHM5XZYalICn+kTaLCNcPH1pbF+5MwAH6TaeANQVpO2VcSzhoq+d8DVhoQiKg4KAPZV2McqSM2cnKTk+JVt48e00ggj1ANjb5zfuFUcRUc5ZImphKKpw62fpFg2Ts8QRhRx4se0/uq3SpqnGxQr1nVncm1KQBQBQHvYcPS7U2fFa/37pCO6MZv9pqljHsjS6OjrKR9IVQNQKAKAKAoPpd32/6fhhHCT8qxAKxW1yDgX8dbDv8DRK542krs4xFutG0IWS/Sn1mkvrmPEa8R/OteOCh1dpb8zAn0lU61yj2eXriKHabBfe5VEuHa4tytzsfmnuP86rt1MP7s1eLLiVLF+/TeWa9fVD/AGPLZbxEyQHq6+vGdSQ1+Iva3Pxq3Rdl7msfFGfiY3dp+7PjyfyHNWyiasRBmAsSrKcyOvFGHBh/WoqOpTVSNmS0a0qUsy/6Wrdfb/ygNFLZcRGBnA4OvKRPzTzHI6dlZrTi8stzZTjOKnHZ+rD6gPEkqr1mVfEgfGgselYHgQfCgM0At3lxKx4Sd3F1EbC3aSMoHfckDzrmWzOoL3kcvfd0sVk6Z0kyKptbQqoHxFW3hG3mzNOyKCxyinDKmrvxGeFeRFtNZrEAOoOoOgzDiD38KsQc4q0/uVaipzd6enc/0/TIe9UzDDkR3LOQotqSLFjbyU1Fi5NU/d4k2AhF1rz2WpXNnbx6dHOoK8LgDhwsV4W8KoU8TplmtDUq4LXPTevriTgrxjpMM3SQ8THe9u3LzHh8al1j71N3XIhvGbyVlaXPzGOz9qxzaIfWtcqeI+w+VTU60Z7Ferh50u0tDdisIsgF7gjVWGjKe1TyNdTpxmtTinVlTd0TdnbxPCQmLN1Jss4GmvKQDqn87h8arvNDSW3PzLay1dYb8vItSsCLjUHgRXZGDuALkgDtJt8aAVYjeOBSQjGV/owqXPmR6o8yK4dSPDUkVKXHT5lXxkTvOrSgB2PSsoN8iKMsSX5nMWY8riuacW53fz8jqrNRpNR+XmTaumcRnwEebPbK/wBJdD7uNRunG9+JKq07Zb3XI8RO/wA10lHebNz5rcHh2DhXicuDTPZKP+ya/Hj5npscFIDqyZiFU6EEnkCt/eBXvWWdpKwVJyTcXe3riSqkIQoB16LI+k23/wBnCu3gWZF+EgrNxbvOxsYCNqd+bO81VLwUAUBpxmJSKN5JGCoilmY8Aqi5J8AKA+cJ8U20cbJtCW+Vjlw6H5qLop+J8STWlgsP/wCkvoY3SWL/APKP18j1h8U0kzBbCKO6k/TfmB2BfjV2M5Sm7bLxf9GdOnGFJX7T1+S/smTRK6lWAZTxB4VLKKkrMhjJxd4uzKpjNmS4JulwxLR/OQ62Hf2jv4is6dGeHeentyNeniKeKj1dbR8H69Md7G23HiBp6r80J18u0VaoYiNVab8ihicJOg9dVzGdWCqaMTCxKvG2SWM3Rxy7VPap4EVDWoqou8sYfEOjLmnuvXEuO7m31xSkEdHMmkkZPD85T85DyNZ+qdnua+jSlF3TKl6ZNr5YY8Mp1kbpH7lXQA+LG/6FQ1paWLGHjrmFWEwC/JwUur9H1kvGSwB1OQi+vbWgqEJUr21t8jIliaka9r6X230+pbk2fJ/0WDaGClxLShVM6dK0gYKSkpVZc1iGBbTkDWVGo09TdnSTWiVxBHtWTGxIXmLxhgxXIoJddQGKjUAm9rDUA8q06NGE7TTuv2YmJxFSm3TaSfPuJNXjNCgFEzdJPx9SHQd8hGv6qm3iTVSbz1O6P5/ov049XS75fj+2RNqbEjmubZX+kPtHOoqtCM9eJNRxU6Wm6KviMLPhHuCQOTL1T4/uNUZQqUXdGnGpSxEbP7cRlg9pRYh1zjoph1ZFOh7jft7D21NCrCo1m0fMrzozoxeX3o8i01fMswygixAIPEHga8aueptaojbv4P1ZIelnQxtwSVgCjaqQOXMadlUlTs3G70NKVXMlOy17uIh3wxCRypHH6zR+s7yEuSx+ac9xYDl391QVWk7ItUE5Ru+P0LRurt1MQmWwSRR6ygAAj6Sjs7uV6npVFJW4lWvScHfgaY3zySydrZV+onqj2tmPnViit5c/0VcQ9VHkvFm6pisRtpKpifMoYZSbGw4DtPDxripbI7ktFtTVnYQ7vYfoYzPIzKltBcgNyvbn2AedVMPHJHPJ6F7FT6yXVRV369Mxs/FzYjEdIqrkXQZ+Cg9lvnGvKc51KmZLRevue1adOjSyN6vlx/otFXzLCgLt6BMFmOOxZ+fKIV+qgufbmX2Vj1ZZptn0FCGSnFdx12oyYKAKArHpNe2ysaR+Ice0W+2gOAx7RMWz0kXrZAq9xuVv5WrYVXJhlJcj590FUxjg9r3/AGe9y1Pye5YG7E6cRw6x7f5V7gl/j34nPSTXXWtw9WH1XDPCgKvtvd0humw3quDcqO3tXv7uFZ9fCu+elv62NXC45OPVVtVz8/Mmbv7fE33uT1ZhoQdM3gOR7RUuHxPWe7LSRDi8E6Xvw1j+PXMeVbKBHxEThllhbJNHqjcj2o3ap51BXo9YrrdbFnDYjqnZ9l7+fzOd7x4+WfEySTi0hOq/RA0CjuAtWJPNmebc+lpZciy7F/2Ib4eK9+oOPHhxrcoa0o/I+YxWlaXzOqehM22Wkf4qaZPZKx/3VhTWWTR9RTlmgpc0coxOf5dtBwgjY4ggRkWyqG6+QWOqkN39utX8FmUJOOr5GX0jldSEZ6LXUlSTBQT0kLqLXysVdbm12ilAa1z80tVmOK1tNWKcsDeOam7+uav+iNtLGshWONQZGBIJ6qgWGY9up4CpKtRx92O78CGhRjNOU3ovu+404PDiNAoN+JJPEkm5J8SajhHKrE1SeeVzdXRwYdQRYgEHiDwrxq+56m07orG293kVTJGwUDirHTyJ4eBqlWwySzRNLDYyTeWSuSt2flFvvn4O3q5ut3W7vGu8N1lve2I8Z1N/d38B9VsoEPFymGRJl4/g2BNgQ3VJ8HIPgTVeurWmvkW8M816b+fr6FX3q2Q8ErM1yrm4c29ZiLtw4G96oVYOLNWhUUo2Nu7WCIjlxFwMilUs1n6UlctvbbXjci1e0o6OXq5zWmrqPqxa8PCERUHBQB7K1IxypJGHOTlJyfE2V0ciya05OYjoE4/nsONz9Ee8ioHao9eyvH+i1G9Jadt+C82IcRM+NmCJpGvDsA+ke/sH86qScq87LYvQjHC080t36sWzDYdY1CKLAf1fxrQjFRVkZU5ucszNtdHBox8+SN3+ipPnbT31xUlli2SUo55qPedo9EOyjhtk4ZWFndTK394xZb9+QqPKsY+iLlQBQBQFY9Jw/wDxWNt+IagPnTFQl9mJlJ9UZiBzszXv4Xv5Vpyjmwitw8zFhNRx8s3HTwQ43WlVsMmXTLdTx63E8Rrxvp21Zwkk6SsU8fGSru/H8DarJTCgCgKxvHho55QkQJxAsSymwUdrn4W1rPxMI1J5Y9r8fM1cHUnRpuc37n5+XqxYcKMqhC+dlADE2v4kcr2q7DRZb3aM2pq8yVkzdXZwJN6NjrNGXAtIikgjmBrlP2VUxdBVI5uKL+BxUqU1F9l+HeedzMSXwwB+YxXy0I/1e6vMFPNStyHSUMte64q5g79S4RJ8ABaF5+lZ0ZllF5EdgrAgC6qRyOt71nVko1nfa5sYZylho5d7f0TIhhMbI0glEsrHMeld4572AGWQaNYaAFW8anjSpS1py179H9ytKvWhpWjpzWq+q/4NU2Utwvyh0bTKuLjQgnsWWMqpPtPdUvWVaekvHzRX6mhV1hp8n+mKsRE4xEgcLeMdGSrEgnRyRcCwswqSM3Ulmt3EUqapRyJ3u7nupCIKAjY7FiMA2LMxyqo5seV+Aric8qJadPO+SW5FliyKZpznZRcAAlU+qP8AcfdUbWVZ56/heuZLGWZ9XS0T+79cjGzMdNKqtkQAmzHMTccyoHDzNeU6k5pOyFalSptq7uNKsFU8Twh1ZW4MCDXkoqSszqMnFqS4FK3h2k0nRxPxgUoT9Ig2LeYVayasnfK+Bu0Iq2ZcdT3uqrNLlv6mjuO0r1fe1d4aLlPu3I8bJRp347ffcutahiETaTPlCR9Zzlv9FeLN7PjUdRu1o8Saio3cpbLx5Ir28mNAthoh6osGA7eS9/ae+qeIqW/xxL+EpN3rT39ajvYezRBHb57aue/s8B++rVCl1ce8pYms6s78FsMamK4UBEx2GM7Q4YccRNHFp2Fxc+AqtipWhbmXcDDNVvyPpuGIIqqosFAAHcBYVmGye6AKAKAUb3YLp8DiogbF4JVB7CUa3voD5w2HCX2fkHErIBftzNatehHNhrfM+fxUsmNzPmv0Tt2APksVhbTXxub++psLbqo2IMdfr5XGlWCoFAJtv7RdWSGPSSXg50CjmQeZ/rsqriKrTVOO74l7CUIyTqz2jw5kfaCtgYLxIGufvjknNc/ONvE630041HUTw9P3FfmySi1i63+R25Lh6/J63Uw7ZelY3LL9K55dbyVT5mvcHB2zviedIVFm6tLb1p934D+rpnBQFb3dj6HE4iDlo6eH/wBMPZVDDLq6s6f1NTGS62hCr9H6+gi3mgzY1wATfKTbsyAn3A1UxUb12vWxfwU7YZN+tR5gN1I8qmUa21UaWuBxIPEVbp4KNk5lCt0lO7VP7jXD4WeEWjnLpzinGdSOy/EDwqXqJx7MtOT1IHiac+3Cz5rRkOaVkkzGDokt63RtmjLXUBgDYpppYCorShLWNl3bf0T3hUjZSu+/R25d5NqYrhQEDbiO0LCNQzHkeztHeOVRV1JwaiixhnFVE5Owj2VvCU+94gEgaZiNR3MDx+PjVWliWvdmXa2DUvfpevkTJcO2HPTQnNATmdBrodMy91vhUji6bzw7PIhjNVl1dRe9wfmO8POrqGQgg8xVmMlJXRSlBwdpGyujkp++GDyyCQcHGv1h+8Ee+s7FwtLNzNfAVM0HF8BhudhrRs/NzYeA/mT7KmwkbRcuZBj53mo8iwVbM8X7c2j0ERI6zaL49vl+6oa9XJHvLGGo9bO3BbindXZl/v76k3yX97fH31XwtL/dlvG17f4o/XyLNV4zAoAoBv6NMB8o2yjcUwkTSH67jKB7Gv8Ao1m4uV525GxgIWpuXM75VUvBQBQBQGCKA+csNgPk74nDH+xnkT9EnMp81YVsYF3pW7z57pOOWvfmkQd2wVEsRJPRSFQTxtYEeH867wvuqUOTI8a1JxqfEhxVopBQELbGBM8TRhst+dgfLu8qir03UhlTsT4asqNRTauU8Y3E4JujlGePhlbVWH5rcvD3VmdZVoPLLVeBtdVQxSzw0fPivmibs2cJmmwpJTjLhz1lHavb41LSko3nS24ogrQc7U6614S4fUtmHmV1V1N1YXB7jWjGSkk0Y84OEnGW6NldHIk2lDkxeHlHBrxN5hivx91VKsctaE+eheoSzYapT5a/i4u2wjjaEbRqGbJmAJtewYEX5GwqCspLEpxWti1hnB4OSm7K9vwTcPtwvKFPqeuAytbMAInLA92ZQb1LHEOU7ba/p38SCeDUKbktdN+HaVvDgO8NNnRWsRmANjxFxfWrcZZop8yhOOSTjyF+320iQfPlW/gvrn/TUGJeijza8NSzg170pck/HQ20PQoAoBZtrY6zi49Vxwbt7j3VBWoKou8tYfEypO3Aruy9pvhXMcgOW+q8x3j+tap0qsqTyy2NCtQjXjnjuWCDLGeljN4ZNWt8w/SHdyI5VbVo+9Hsvw7yhLNNZJdpbd/d5DUGrBVFe8uHD4du1fWHl/I1BiY5qb7izg55aq79CVsuDo4Y17FF/E6n3mu6UcsEiKtPPUciUTbjUhGVBr43Fc+jX/SPtY/1pWd/96vcjWVsNR73+f6LcqgAACwGgFaCVjJbbd2Zr08CgMMwAJPAamjdj1K+iOjegbZtsJNi2BD4qUkX/Fx3C+9nrFnLNJs+ipwyRUeR06uTsKAKAKAKA4x6StnGDafSjqYyMG//AKsICkd148p/RNX8BUtJx5mV0rSvBT5fhlTihKYhjf1ZVBt2Mlh71YeytBRy1W+DXijKlNSoJcYvwf8AZPqYrhQBQGvE4dZFKuoZTyNcyjGStJaHUJyhLNF2ZSdr7Fkwj9NATkGt+a9x7R3+2sqth50JZ4bfg3cPi6eJj1dVa/n+x9u3tmOZctgknEqOBOpJX3m1XMNiIzVtn62M/G4WdJ5t48/MeVbKAs3jU9AzDjGVkH6LAn3Xqvif/m2uFmWsE11qi9ndfdCneKEyYnDZHKF1NmHEcxwI7arYmLnVhZ2uXMHJU6NTMr2exJx2FsF+VKJV6olQEOCdLMo1IPd7KkqQtbrVdc1uR0ql2+oeV72eq+j8/ubRtL1kVJQ6kaMqBm1sqqwDKPpEkWNl4dvM68k1Gm0/XrkdU8LCUZSqxcbetNPMziZM2JQEqQkbMrLmyvnEZuMwBFlYXB4ZudeKr1s07bJ/o9dHqackne7X7JdTlYKAKAKAWbc2SJ100kHVPb3Hu+FQV6KqLvLWGxDpS7iv7D2i2HkMUoshNmB+ae3w7aqUajpyyy2L+JoqtDPDf8lmwq9EwjFyhuUP0eeQns5g+XKrsfceXhw8vIzZvOs/Hj5+Z422MypH+MkUHwBzH3CvK2qUebPcPo3PkmMKmK5X97NoZVES9Z+t9Xs8z8KqYqpZZFxNDA0c0s72X5J+wMB0MQBHrN6zePIeQ+2paFPJDvIMVW6ypdbLYY1MVgoAoCFtRHkCQR/hMQ6xL+kQCfD99V8TPLC3Mt4KnnqX5an0nsTZqYXDxQR9WJFQd+UWv4nj51lm2TaAKAKAKAKAqHpR2K2JwLNEt5sOwniHMlL5l0+khcW7SK7pzcJKS4EdWmqkHB8Tk8ModQy6hgCPA19DFqSuj5KUXFuL3R7r08CgCgCgAi+hoNikbybAMJ6aC4UG5A4oe0d3wrJxOFcHnht+DdwWNVVdXV3/AD/f5G27G8HTfe5DaUcD9Mf8u6rOFxXWe7Lf8lTHYLqvfh2fx/Q/ljDKVPAgg+YtVxq6szOjJxaa4FUS5bA34xu8TeKFR8FrOV26Xc2vsa7slX70n97lnxOHD5b39U3HjlI18M16vygpWuZUKjhe3HzIr7LHqlSAwVVNxo2UEA6EMp9ZtQeeoNQTwydmnZos08Y43jJXi3ciwwsJWzFTkWy5QRlDm+XjqAqIAewVFCm4PK+H7J6lVVI5krXf40/bJdTEAUAUAUAUAo3g2QJlzKPvi8Pzh9H91V8RRzq63LmFxPVuz2/Av3a2ta0EvEGyE8j9E34d3sqHDVv9JE+Mw/8A6Q+vmN5/WxMa/QRn82IUfbViWtVLkmypHSjJ82l9tSbNKEUs3BQSfKpZNJXZDGLk0lxKhsaNsTiTI+oU5j3fRX+uw1nUU6tTMzWxDVCjkjx08y5VpGOFAFAFAOfRfsr5VtfpSLx4KO/969wvuJPigrMxU7ztyNnA08tPNzO9VWLoUAUAUAUAUAUByDbG4OMjxEgwsUUmHZmkS8oQpmNzHYg6AlrEaWsKvUMZ1ccrVzNxPRyqzzxdrkb7iNpfk8X7QP8AhU3tBfCVvZMvi8A+4jaX4iH9oH/CntBfCPZMvj8A+4faX4iH9o/+OntBfD4nvsl/H4f2Z+4faX4iH9o/9lPaC+E89kv4/Ax9xG0vxEP7QP8AhT2gvhHsl/H4f2Y+4jaX5PD+0D/hT2gvhHsmXx+BV8d6HtpdLnhijj1uB06mxvy0Fh3VQnOObNBWNWnTlkyVHcsce521LDNhUJtqRPHa/nV5dIK2sTKl0S76S0FM3o72p0mYYQWEwlA6eH6NmGp5kXqB4lZrpcb+ZaWClkyt/wCuXx0+w0+5Laf5Ef2iD/lVn2hH4WU/ZM/iQfcntP8AIT+0Yf8A509oQ+Fj2TU+JEFdytqBnb5Cxzte3yjDaAKAB+E7qh/mRu3Z6lj2fLKldaL9nr7jtqfkDftGF/iV7/MjyPPZ8/iQfcdtT8gf/Hwv8Wn8yPIez580H3H7T/IH/wAfC/xafzI8mPZ8+aD7kNp/kEn+Nhv4tP5keTHs+fNGPuR2n+QSf42G/i0/mR5Mez580Z+5Daf5BJ/jYb+LT+ZHkx7PnzQg2z6MdpyvnjwTqx615sPqe0Wk41VrTjOWaJew9OdOOWTuOMHubtVUAkwLFwLFhNhtbcP7WrEMWkveWpUqYBuTyvQjbb3E2tNHkTBMtyM15sNqBy0l7beyuK2JU45USYfBunPNJmdi7gbSgjy/IZCxN2Imw3H/ABeylGvCnG1hiMLOrO91YmS7rbRUFmwLqo1JafCgAdpJlsKl/mR5Mg9nz5oyu6e0iL/IXt2ibDfxa9/mR5Mez580B3V2iBc4GSwFyemw1rdt+lp/MjyY9nz5o8ndbafLZ8h/vcP9klefzI8h7PnzR0j0R7sS4HBt8oGXETyNLILg5eSrddOAvx+caoNtu7NWMVFWReK8PQoAoAoAoAoAoAoAoAoAoAoAoAoAoAoAoAoAoAoAoAoAoAoAoAoAoAoAoAoCFtfBGaJow+XMCDdcwIII1FwedwQQQQKAQbT3Cw85N/UzOGbo1Vb6JceqNLlGueP31xzoDMe40SqwSacF1EbnMpDIEKKpQrk0U9YC97nnQFqRbADsoDNAFAFAFAF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AutoShape 6" descr="Spy - 02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AutoShape 8" descr="Spy - 02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AutoShape 10" descr="S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AutoShape 12" descr="http://eofdreams.com/data_images/dreams/spy/spy-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AutoShape 14" descr="http://eofdreams.com/data_images/dreams/spy/spy-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60375" y="4648200"/>
            <a:ext cx="8229600" cy="533400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Qiao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Kang      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Jiarong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Xing     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Yiming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Qiu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Ang Chen</a:t>
            </a:r>
          </a:p>
          <a:p>
            <a:r>
              <a:rPr lang="en-US" sz="20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Main contributors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8D934313-92BB-D64B-8956-37DE7CD2B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482221"/>
            <a:ext cx="2475844" cy="96557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AC2A43D-2C9D-A44A-8500-06F117679383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5169694"/>
            <a:ext cx="1188114" cy="24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DE8DA3-4075-8741-86EF-C2A3B2ADD376}"/>
              </a:ext>
            </a:extLst>
          </p:cNvPr>
          <p:cNvCxnSpPr>
            <a:cxnSpLocks/>
          </p:cNvCxnSpPr>
          <p:nvPr/>
        </p:nvCxnSpPr>
        <p:spPr>
          <a:xfrm flipV="1">
            <a:off x="5003805" y="5105400"/>
            <a:ext cx="787397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95173F-A33F-9644-8461-247F4D397F5F}"/>
              </a:ext>
            </a:extLst>
          </p:cNvPr>
          <p:cNvCxnSpPr>
            <a:cxnSpLocks/>
          </p:cNvCxnSpPr>
          <p:nvPr/>
        </p:nvCxnSpPr>
        <p:spPr>
          <a:xfrm flipH="1" flipV="1">
            <a:off x="4038266" y="5080660"/>
            <a:ext cx="228934" cy="3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heck out this transparent Tom holding Jerry by the tail PNG image">
            <a:extLst>
              <a:ext uri="{FF2B5EF4-FFF2-40B4-BE49-F238E27FC236}">
                <a16:creationId xmlns:a16="http://schemas.microsoft.com/office/drawing/2014/main" id="{E806FB9F-2EDD-A649-B5E4-E8C2C0A5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30" y="160338"/>
            <a:ext cx="2475844" cy="185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4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From executions to probabilities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914400" y="4572000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Approach: Count the # of satisfying solutions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All possible header values form a “</a:t>
            </a:r>
            <a:r>
              <a:rPr lang="en-US" sz="2000" dirty="0" err="1">
                <a:solidFill>
                  <a:prstClr val="black"/>
                </a:solidFill>
                <a:latin typeface="Tahoma"/>
                <a:cs typeface="Tahoma"/>
              </a:rPr>
              <a:t>headerspace</a:t>
            </a: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” 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Program executions produce subspaces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Prob = Volume(subspace)/Volume(</a:t>
            </a:r>
            <a:r>
              <a:rPr lang="en-US" sz="2000" dirty="0" err="1">
                <a:solidFill>
                  <a:prstClr val="black"/>
                </a:solidFill>
                <a:latin typeface="Tahoma"/>
                <a:cs typeface="Tahoma"/>
              </a:rPr>
              <a:t>headerspace</a:t>
            </a: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)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Model counting solvers, or by querying network traces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D5CF538-16A8-1147-B2B4-345D42BE4506}"/>
              </a:ext>
            </a:extLst>
          </p:cNvPr>
          <p:cNvSpPr/>
          <p:nvPr/>
        </p:nvSpPr>
        <p:spPr bwMode="auto">
          <a:xfrm>
            <a:off x="2543661" y="2004569"/>
            <a:ext cx="3634841" cy="1766081"/>
          </a:xfrm>
          <a:prstGeom prst="ellipse">
            <a:avLst/>
          </a:prstGeom>
          <a:solidFill>
            <a:srgbClr val="0070C0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FC481C-424F-DF4E-A09D-9CA695A5A7C7}"/>
              </a:ext>
            </a:extLst>
          </p:cNvPr>
          <p:cNvSpPr txBox="1"/>
          <p:nvPr/>
        </p:nvSpPr>
        <p:spPr>
          <a:xfrm>
            <a:off x="3356323" y="3811741"/>
            <a:ext cx="219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entire header 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067EB9-43DE-134B-B2AA-B70442B5663F}"/>
              </a:ext>
            </a:extLst>
          </p:cNvPr>
          <p:cNvSpPr txBox="1"/>
          <p:nvPr/>
        </p:nvSpPr>
        <p:spPr>
          <a:xfrm>
            <a:off x="4423526" y="1458299"/>
            <a:ext cx="1281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Other traffic 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E017408-D159-1441-BC83-30B1A307E2A4}"/>
              </a:ext>
            </a:extLst>
          </p:cNvPr>
          <p:cNvSpPr/>
          <p:nvPr/>
        </p:nvSpPr>
        <p:spPr bwMode="auto">
          <a:xfrm>
            <a:off x="2806865" y="2005850"/>
            <a:ext cx="1562484" cy="749297"/>
          </a:xfrm>
          <a:custGeom>
            <a:avLst/>
            <a:gdLst>
              <a:gd name="connsiteX0" fmla="*/ 23172 w 2507025"/>
              <a:gd name="connsiteY0" fmla="*/ 697831 h 1199592"/>
              <a:gd name="connsiteX1" fmla="*/ 344014 w 2507025"/>
              <a:gd name="connsiteY1" fmla="*/ 1018674 h 1199592"/>
              <a:gd name="connsiteX2" fmla="*/ 648814 w 2507025"/>
              <a:gd name="connsiteY2" fmla="*/ 1163052 h 1199592"/>
              <a:gd name="connsiteX3" fmla="*/ 868056 w 2507025"/>
              <a:gd name="connsiteY3" fmla="*/ 1189789 h 1199592"/>
              <a:gd name="connsiteX4" fmla="*/ 1210288 w 2507025"/>
              <a:gd name="connsiteY4" fmla="*/ 1104231 h 1199592"/>
              <a:gd name="connsiteX5" fmla="*/ 1499046 w 2507025"/>
              <a:gd name="connsiteY5" fmla="*/ 991937 h 1199592"/>
              <a:gd name="connsiteX6" fmla="*/ 1472309 w 2507025"/>
              <a:gd name="connsiteY6" fmla="*/ 943810 h 1199592"/>
              <a:gd name="connsiteX7" fmla="*/ 1397446 w 2507025"/>
              <a:gd name="connsiteY7" fmla="*/ 740610 h 1199592"/>
              <a:gd name="connsiteX8" fmla="*/ 1440224 w 2507025"/>
              <a:gd name="connsiteY8" fmla="*/ 585537 h 1199592"/>
              <a:gd name="connsiteX9" fmla="*/ 1809193 w 2507025"/>
              <a:gd name="connsiteY9" fmla="*/ 355600 h 1199592"/>
              <a:gd name="connsiteX10" fmla="*/ 2402751 w 2507025"/>
              <a:gd name="connsiteY10" fmla="*/ 104274 h 1199592"/>
              <a:gd name="connsiteX11" fmla="*/ 2434835 w 2507025"/>
              <a:gd name="connsiteY11" fmla="*/ 13368 h 1199592"/>
              <a:gd name="connsiteX12" fmla="*/ 2055172 w 2507025"/>
              <a:gd name="connsiteY12" fmla="*/ 24063 h 1199592"/>
              <a:gd name="connsiteX13" fmla="*/ 1429530 w 2507025"/>
              <a:gd name="connsiteY13" fmla="*/ 98926 h 1199592"/>
              <a:gd name="connsiteX14" fmla="*/ 707635 w 2507025"/>
              <a:gd name="connsiteY14" fmla="*/ 312821 h 1199592"/>
              <a:gd name="connsiteX15" fmla="*/ 204982 w 2507025"/>
              <a:gd name="connsiteY15" fmla="*/ 553452 h 1199592"/>
              <a:gd name="connsiteX16" fmla="*/ 23172 w 2507025"/>
              <a:gd name="connsiteY16" fmla="*/ 697831 h 1199592"/>
              <a:gd name="connsiteX0" fmla="*/ 23172 w 2496330"/>
              <a:gd name="connsiteY0" fmla="*/ 719221 h 1199592"/>
              <a:gd name="connsiteX1" fmla="*/ 333319 w 2496330"/>
              <a:gd name="connsiteY1" fmla="*/ 1018674 h 1199592"/>
              <a:gd name="connsiteX2" fmla="*/ 638119 w 2496330"/>
              <a:gd name="connsiteY2" fmla="*/ 1163052 h 1199592"/>
              <a:gd name="connsiteX3" fmla="*/ 857361 w 2496330"/>
              <a:gd name="connsiteY3" fmla="*/ 1189789 h 1199592"/>
              <a:gd name="connsiteX4" fmla="*/ 1199593 w 2496330"/>
              <a:gd name="connsiteY4" fmla="*/ 1104231 h 1199592"/>
              <a:gd name="connsiteX5" fmla="*/ 1488351 w 2496330"/>
              <a:gd name="connsiteY5" fmla="*/ 991937 h 1199592"/>
              <a:gd name="connsiteX6" fmla="*/ 1461614 w 2496330"/>
              <a:gd name="connsiteY6" fmla="*/ 943810 h 1199592"/>
              <a:gd name="connsiteX7" fmla="*/ 1386751 w 2496330"/>
              <a:gd name="connsiteY7" fmla="*/ 740610 h 1199592"/>
              <a:gd name="connsiteX8" fmla="*/ 1429529 w 2496330"/>
              <a:gd name="connsiteY8" fmla="*/ 585537 h 1199592"/>
              <a:gd name="connsiteX9" fmla="*/ 1798498 w 2496330"/>
              <a:gd name="connsiteY9" fmla="*/ 355600 h 1199592"/>
              <a:gd name="connsiteX10" fmla="*/ 2392056 w 2496330"/>
              <a:gd name="connsiteY10" fmla="*/ 104274 h 1199592"/>
              <a:gd name="connsiteX11" fmla="*/ 2424140 w 2496330"/>
              <a:gd name="connsiteY11" fmla="*/ 13368 h 1199592"/>
              <a:gd name="connsiteX12" fmla="*/ 2044477 w 2496330"/>
              <a:gd name="connsiteY12" fmla="*/ 24063 h 1199592"/>
              <a:gd name="connsiteX13" fmla="*/ 1418835 w 2496330"/>
              <a:gd name="connsiteY13" fmla="*/ 98926 h 1199592"/>
              <a:gd name="connsiteX14" fmla="*/ 696940 w 2496330"/>
              <a:gd name="connsiteY14" fmla="*/ 312821 h 1199592"/>
              <a:gd name="connsiteX15" fmla="*/ 194287 w 2496330"/>
              <a:gd name="connsiteY15" fmla="*/ 553452 h 1199592"/>
              <a:gd name="connsiteX16" fmla="*/ 23172 w 2496330"/>
              <a:gd name="connsiteY16" fmla="*/ 719221 h 1199592"/>
              <a:gd name="connsiteX0" fmla="*/ 23172 w 2496330"/>
              <a:gd name="connsiteY0" fmla="*/ 719221 h 1200484"/>
              <a:gd name="connsiteX1" fmla="*/ 333319 w 2496330"/>
              <a:gd name="connsiteY1" fmla="*/ 1018674 h 1200484"/>
              <a:gd name="connsiteX2" fmla="*/ 616729 w 2496330"/>
              <a:gd name="connsiteY2" fmla="*/ 1168399 h 1200484"/>
              <a:gd name="connsiteX3" fmla="*/ 857361 w 2496330"/>
              <a:gd name="connsiteY3" fmla="*/ 1189789 h 1200484"/>
              <a:gd name="connsiteX4" fmla="*/ 1199593 w 2496330"/>
              <a:gd name="connsiteY4" fmla="*/ 1104231 h 1200484"/>
              <a:gd name="connsiteX5" fmla="*/ 1488351 w 2496330"/>
              <a:gd name="connsiteY5" fmla="*/ 991937 h 1200484"/>
              <a:gd name="connsiteX6" fmla="*/ 1461614 w 2496330"/>
              <a:gd name="connsiteY6" fmla="*/ 943810 h 1200484"/>
              <a:gd name="connsiteX7" fmla="*/ 1386751 w 2496330"/>
              <a:gd name="connsiteY7" fmla="*/ 740610 h 1200484"/>
              <a:gd name="connsiteX8" fmla="*/ 1429529 w 2496330"/>
              <a:gd name="connsiteY8" fmla="*/ 585537 h 1200484"/>
              <a:gd name="connsiteX9" fmla="*/ 1798498 w 2496330"/>
              <a:gd name="connsiteY9" fmla="*/ 355600 h 1200484"/>
              <a:gd name="connsiteX10" fmla="*/ 2392056 w 2496330"/>
              <a:gd name="connsiteY10" fmla="*/ 104274 h 1200484"/>
              <a:gd name="connsiteX11" fmla="*/ 2424140 w 2496330"/>
              <a:gd name="connsiteY11" fmla="*/ 13368 h 1200484"/>
              <a:gd name="connsiteX12" fmla="*/ 2044477 w 2496330"/>
              <a:gd name="connsiteY12" fmla="*/ 24063 h 1200484"/>
              <a:gd name="connsiteX13" fmla="*/ 1418835 w 2496330"/>
              <a:gd name="connsiteY13" fmla="*/ 98926 h 1200484"/>
              <a:gd name="connsiteX14" fmla="*/ 696940 w 2496330"/>
              <a:gd name="connsiteY14" fmla="*/ 312821 h 1200484"/>
              <a:gd name="connsiteX15" fmla="*/ 194287 w 2496330"/>
              <a:gd name="connsiteY15" fmla="*/ 553452 h 1200484"/>
              <a:gd name="connsiteX16" fmla="*/ 23172 w 2496330"/>
              <a:gd name="connsiteY16" fmla="*/ 719221 h 1200484"/>
              <a:gd name="connsiteX0" fmla="*/ 23172 w 2496330"/>
              <a:gd name="connsiteY0" fmla="*/ 719221 h 1200484"/>
              <a:gd name="connsiteX1" fmla="*/ 333319 w 2496330"/>
              <a:gd name="connsiteY1" fmla="*/ 1018674 h 1200484"/>
              <a:gd name="connsiteX2" fmla="*/ 616729 w 2496330"/>
              <a:gd name="connsiteY2" fmla="*/ 1168399 h 1200484"/>
              <a:gd name="connsiteX3" fmla="*/ 857361 w 2496330"/>
              <a:gd name="connsiteY3" fmla="*/ 1189789 h 1200484"/>
              <a:gd name="connsiteX4" fmla="*/ 1199593 w 2496330"/>
              <a:gd name="connsiteY4" fmla="*/ 1104231 h 1200484"/>
              <a:gd name="connsiteX5" fmla="*/ 1488351 w 2496330"/>
              <a:gd name="connsiteY5" fmla="*/ 991937 h 1200484"/>
              <a:gd name="connsiteX6" fmla="*/ 1461614 w 2496330"/>
              <a:gd name="connsiteY6" fmla="*/ 943810 h 1200484"/>
              <a:gd name="connsiteX7" fmla="*/ 1386751 w 2496330"/>
              <a:gd name="connsiteY7" fmla="*/ 740610 h 1200484"/>
              <a:gd name="connsiteX8" fmla="*/ 1429529 w 2496330"/>
              <a:gd name="connsiteY8" fmla="*/ 585537 h 1200484"/>
              <a:gd name="connsiteX9" fmla="*/ 1798498 w 2496330"/>
              <a:gd name="connsiteY9" fmla="*/ 355600 h 1200484"/>
              <a:gd name="connsiteX10" fmla="*/ 2392056 w 2496330"/>
              <a:gd name="connsiteY10" fmla="*/ 104274 h 1200484"/>
              <a:gd name="connsiteX11" fmla="*/ 2424140 w 2496330"/>
              <a:gd name="connsiteY11" fmla="*/ 13368 h 1200484"/>
              <a:gd name="connsiteX12" fmla="*/ 2044477 w 2496330"/>
              <a:gd name="connsiteY12" fmla="*/ 24063 h 1200484"/>
              <a:gd name="connsiteX13" fmla="*/ 1424182 w 2496330"/>
              <a:gd name="connsiteY13" fmla="*/ 114968 h 1200484"/>
              <a:gd name="connsiteX14" fmla="*/ 696940 w 2496330"/>
              <a:gd name="connsiteY14" fmla="*/ 312821 h 1200484"/>
              <a:gd name="connsiteX15" fmla="*/ 194287 w 2496330"/>
              <a:gd name="connsiteY15" fmla="*/ 553452 h 1200484"/>
              <a:gd name="connsiteX16" fmla="*/ 23172 w 2496330"/>
              <a:gd name="connsiteY16" fmla="*/ 719221 h 1200484"/>
              <a:gd name="connsiteX0" fmla="*/ 23172 w 2491874"/>
              <a:gd name="connsiteY0" fmla="*/ 713873 h 1195136"/>
              <a:gd name="connsiteX1" fmla="*/ 333319 w 2491874"/>
              <a:gd name="connsiteY1" fmla="*/ 1013326 h 1195136"/>
              <a:gd name="connsiteX2" fmla="*/ 616729 w 2491874"/>
              <a:gd name="connsiteY2" fmla="*/ 1163051 h 1195136"/>
              <a:gd name="connsiteX3" fmla="*/ 857361 w 2491874"/>
              <a:gd name="connsiteY3" fmla="*/ 1184441 h 1195136"/>
              <a:gd name="connsiteX4" fmla="*/ 1199593 w 2491874"/>
              <a:gd name="connsiteY4" fmla="*/ 1098883 h 1195136"/>
              <a:gd name="connsiteX5" fmla="*/ 1488351 w 2491874"/>
              <a:gd name="connsiteY5" fmla="*/ 986589 h 1195136"/>
              <a:gd name="connsiteX6" fmla="*/ 1461614 w 2491874"/>
              <a:gd name="connsiteY6" fmla="*/ 938462 h 1195136"/>
              <a:gd name="connsiteX7" fmla="*/ 1386751 w 2491874"/>
              <a:gd name="connsiteY7" fmla="*/ 735262 h 1195136"/>
              <a:gd name="connsiteX8" fmla="*/ 1429529 w 2491874"/>
              <a:gd name="connsiteY8" fmla="*/ 580189 h 1195136"/>
              <a:gd name="connsiteX9" fmla="*/ 1798498 w 2491874"/>
              <a:gd name="connsiteY9" fmla="*/ 350252 h 1195136"/>
              <a:gd name="connsiteX10" fmla="*/ 2392056 w 2491874"/>
              <a:gd name="connsiteY10" fmla="*/ 98926 h 1195136"/>
              <a:gd name="connsiteX11" fmla="*/ 2397403 w 2491874"/>
              <a:gd name="connsiteY11" fmla="*/ 13368 h 1195136"/>
              <a:gd name="connsiteX12" fmla="*/ 2044477 w 2491874"/>
              <a:gd name="connsiteY12" fmla="*/ 18715 h 1195136"/>
              <a:gd name="connsiteX13" fmla="*/ 1424182 w 2491874"/>
              <a:gd name="connsiteY13" fmla="*/ 109620 h 1195136"/>
              <a:gd name="connsiteX14" fmla="*/ 696940 w 2491874"/>
              <a:gd name="connsiteY14" fmla="*/ 307473 h 1195136"/>
              <a:gd name="connsiteX15" fmla="*/ 194287 w 2491874"/>
              <a:gd name="connsiteY15" fmla="*/ 548104 h 1195136"/>
              <a:gd name="connsiteX16" fmla="*/ 23172 w 2491874"/>
              <a:gd name="connsiteY16" fmla="*/ 713873 h 1195136"/>
              <a:gd name="connsiteX0" fmla="*/ 23172 w 2491874"/>
              <a:gd name="connsiteY0" fmla="*/ 713873 h 1195136"/>
              <a:gd name="connsiteX1" fmla="*/ 333319 w 2491874"/>
              <a:gd name="connsiteY1" fmla="*/ 1013326 h 1195136"/>
              <a:gd name="connsiteX2" fmla="*/ 616729 w 2491874"/>
              <a:gd name="connsiteY2" fmla="*/ 1163051 h 1195136"/>
              <a:gd name="connsiteX3" fmla="*/ 857361 w 2491874"/>
              <a:gd name="connsiteY3" fmla="*/ 1184441 h 1195136"/>
              <a:gd name="connsiteX4" fmla="*/ 1199593 w 2491874"/>
              <a:gd name="connsiteY4" fmla="*/ 1098883 h 1195136"/>
              <a:gd name="connsiteX5" fmla="*/ 1450919 w 2491874"/>
              <a:gd name="connsiteY5" fmla="*/ 1002631 h 1195136"/>
              <a:gd name="connsiteX6" fmla="*/ 1461614 w 2491874"/>
              <a:gd name="connsiteY6" fmla="*/ 938462 h 1195136"/>
              <a:gd name="connsiteX7" fmla="*/ 1386751 w 2491874"/>
              <a:gd name="connsiteY7" fmla="*/ 735262 h 1195136"/>
              <a:gd name="connsiteX8" fmla="*/ 1429529 w 2491874"/>
              <a:gd name="connsiteY8" fmla="*/ 580189 h 1195136"/>
              <a:gd name="connsiteX9" fmla="*/ 1798498 w 2491874"/>
              <a:gd name="connsiteY9" fmla="*/ 350252 h 1195136"/>
              <a:gd name="connsiteX10" fmla="*/ 2392056 w 2491874"/>
              <a:gd name="connsiteY10" fmla="*/ 98926 h 1195136"/>
              <a:gd name="connsiteX11" fmla="*/ 2397403 w 2491874"/>
              <a:gd name="connsiteY11" fmla="*/ 13368 h 1195136"/>
              <a:gd name="connsiteX12" fmla="*/ 2044477 w 2491874"/>
              <a:gd name="connsiteY12" fmla="*/ 18715 h 1195136"/>
              <a:gd name="connsiteX13" fmla="*/ 1424182 w 2491874"/>
              <a:gd name="connsiteY13" fmla="*/ 109620 h 1195136"/>
              <a:gd name="connsiteX14" fmla="*/ 696940 w 2491874"/>
              <a:gd name="connsiteY14" fmla="*/ 307473 h 1195136"/>
              <a:gd name="connsiteX15" fmla="*/ 194287 w 2491874"/>
              <a:gd name="connsiteY15" fmla="*/ 548104 h 1195136"/>
              <a:gd name="connsiteX16" fmla="*/ 23172 w 2491874"/>
              <a:gd name="connsiteY16" fmla="*/ 713873 h 1195136"/>
              <a:gd name="connsiteX0" fmla="*/ 4456 w 2473158"/>
              <a:gd name="connsiteY0" fmla="*/ 713873 h 1195136"/>
              <a:gd name="connsiteX1" fmla="*/ 148834 w 2473158"/>
              <a:gd name="connsiteY1" fmla="*/ 842210 h 1195136"/>
              <a:gd name="connsiteX2" fmla="*/ 314603 w 2473158"/>
              <a:gd name="connsiteY2" fmla="*/ 1013326 h 1195136"/>
              <a:gd name="connsiteX3" fmla="*/ 598013 w 2473158"/>
              <a:gd name="connsiteY3" fmla="*/ 1163051 h 1195136"/>
              <a:gd name="connsiteX4" fmla="*/ 838645 w 2473158"/>
              <a:gd name="connsiteY4" fmla="*/ 1184441 h 1195136"/>
              <a:gd name="connsiteX5" fmla="*/ 1180877 w 2473158"/>
              <a:gd name="connsiteY5" fmla="*/ 1098883 h 1195136"/>
              <a:gd name="connsiteX6" fmla="*/ 1432203 w 2473158"/>
              <a:gd name="connsiteY6" fmla="*/ 1002631 h 1195136"/>
              <a:gd name="connsiteX7" fmla="*/ 1442898 w 2473158"/>
              <a:gd name="connsiteY7" fmla="*/ 938462 h 1195136"/>
              <a:gd name="connsiteX8" fmla="*/ 1368035 w 2473158"/>
              <a:gd name="connsiteY8" fmla="*/ 735262 h 1195136"/>
              <a:gd name="connsiteX9" fmla="*/ 1410813 w 2473158"/>
              <a:gd name="connsiteY9" fmla="*/ 580189 h 1195136"/>
              <a:gd name="connsiteX10" fmla="*/ 1779782 w 2473158"/>
              <a:gd name="connsiteY10" fmla="*/ 350252 h 1195136"/>
              <a:gd name="connsiteX11" fmla="*/ 2373340 w 2473158"/>
              <a:gd name="connsiteY11" fmla="*/ 98926 h 1195136"/>
              <a:gd name="connsiteX12" fmla="*/ 2378687 w 2473158"/>
              <a:gd name="connsiteY12" fmla="*/ 13368 h 1195136"/>
              <a:gd name="connsiteX13" fmla="*/ 2025761 w 2473158"/>
              <a:gd name="connsiteY13" fmla="*/ 18715 h 1195136"/>
              <a:gd name="connsiteX14" fmla="*/ 1405466 w 2473158"/>
              <a:gd name="connsiteY14" fmla="*/ 109620 h 1195136"/>
              <a:gd name="connsiteX15" fmla="*/ 678224 w 2473158"/>
              <a:gd name="connsiteY15" fmla="*/ 307473 h 1195136"/>
              <a:gd name="connsiteX16" fmla="*/ 175571 w 2473158"/>
              <a:gd name="connsiteY16" fmla="*/ 548104 h 1195136"/>
              <a:gd name="connsiteX17" fmla="*/ 4456 w 2473158"/>
              <a:gd name="connsiteY17" fmla="*/ 713873 h 1195136"/>
              <a:gd name="connsiteX0" fmla="*/ 4456 w 2484743"/>
              <a:gd name="connsiteY0" fmla="*/ 710309 h 1191572"/>
              <a:gd name="connsiteX1" fmla="*/ 148834 w 2484743"/>
              <a:gd name="connsiteY1" fmla="*/ 838646 h 1191572"/>
              <a:gd name="connsiteX2" fmla="*/ 314603 w 2484743"/>
              <a:gd name="connsiteY2" fmla="*/ 1009762 h 1191572"/>
              <a:gd name="connsiteX3" fmla="*/ 598013 w 2484743"/>
              <a:gd name="connsiteY3" fmla="*/ 1159487 h 1191572"/>
              <a:gd name="connsiteX4" fmla="*/ 838645 w 2484743"/>
              <a:gd name="connsiteY4" fmla="*/ 1180877 h 1191572"/>
              <a:gd name="connsiteX5" fmla="*/ 1180877 w 2484743"/>
              <a:gd name="connsiteY5" fmla="*/ 1095319 h 1191572"/>
              <a:gd name="connsiteX6" fmla="*/ 1432203 w 2484743"/>
              <a:gd name="connsiteY6" fmla="*/ 999067 h 1191572"/>
              <a:gd name="connsiteX7" fmla="*/ 1442898 w 2484743"/>
              <a:gd name="connsiteY7" fmla="*/ 934898 h 1191572"/>
              <a:gd name="connsiteX8" fmla="*/ 1368035 w 2484743"/>
              <a:gd name="connsiteY8" fmla="*/ 731698 h 1191572"/>
              <a:gd name="connsiteX9" fmla="*/ 1410813 w 2484743"/>
              <a:gd name="connsiteY9" fmla="*/ 576625 h 1191572"/>
              <a:gd name="connsiteX10" fmla="*/ 1779782 w 2484743"/>
              <a:gd name="connsiteY10" fmla="*/ 346688 h 1191572"/>
              <a:gd name="connsiteX11" fmla="*/ 2373340 w 2484743"/>
              <a:gd name="connsiteY11" fmla="*/ 95362 h 1191572"/>
              <a:gd name="connsiteX12" fmla="*/ 2426813 w 2484743"/>
              <a:gd name="connsiteY12" fmla="*/ 15152 h 1191572"/>
              <a:gd name="connsiteX13" fmla="*/ 2025761 w 2484743"/>
              <a:gd name="connsiteY13" fmla="*/ 15151 h 1191572"/>
              <a:gd name="connsiteX14" fmla="*/ 1405466 w 2484743"/>
              <a:gd name="connsiteY14" fmla="*/ 106056 h 1191572"/>
              <a:gd name="connsiteX15" fmla="*/ 678224 w 2484743"/>
              <a:gd name="connsiteY15" fmla="*/ 303909 h 1191572"/>
              <a:gd name="connsiteX16" fmla="*/ 175571 w 2484743"/>
              <a:gd name="connsiteY16" fmla="*/ 544540 h 1191572"/>
              <a:gd name="connsiteX17" fmla="*/ 4456 w 2484743"/>
              <a:gd name="connsiteY17" fmla="*/ 710309 h 1191572"/>
              <a:gd name="connsiteX0" fmla="*/ 4456 w 2484743"/>
              <a:gd name="connsiteY0" fmla="*/ 710309 h 1191572"/>
              <a:gd name="connsiteX1" fmla="*/ 148834 w 2484743"/>
              <a:gd name="connsiteY1" fmla="*/ 838646 h 1191572"/>
              <a:gd name="connsiteX2" fmla="*/ 314603 w 2484743"/>
              <a:gd name="connsiteY2" fmla="*/ 1009762 h 1191572"/>
              <a:gd name="connsiteX3" fmla="*/ 598013 w 2484743"/>
              <a:gd name="connsiteY3" fmla="*/ 1159487 h 1191572"/>
              <a:gd name="connsiteX4" fmla="*/ 838645 w 2484743"/>
              <a:gd name="connsiteY4" fmla="*/ 1180877 h 1191572"/>
              <a:gd name="connsiteX5" fmla="*/ 1180877 w 2484743"/>
              <a:gd name="connsiteY5" fmla="*/ 1095319 h 1191572"/>
              <a:gd name="connsiteX6" fmla="*/ 1432203 w 2484743"/>
              <a:gd name="connsiteY6" fmla="*/ 999067 h 1191572"/>
              <a:gd name="connsiteX7" fmla="*/ 1442898 w 2484743"/>
              <a:gd name="connsiteY7" fmla="*/ 934898 h 1191572"/>
              <a:gd name="connsiteX8" fmla="*/ 1368035 w 2484743"/>
              <a:gd name="connsiteY8" fmla="*/ 731698 h 1191572"/>
              <a:gd name="connsiteX9" fmla="*/ 1427045 w 2484743"/>
              <a:gd name="connsiteY9" fmla="*/ 571214 h 1191572"/>
              <a:gd name="connsiteX10" fmla="*/ 1779782 w 2484743"/>
              <a:gd name="connsiteY10" fmla="*/ 346688 h 1191572"/>
              <a:gd name="connsiteX11" fmla="*/ 2373340 w 2484743"/>
              <a:gd name="connsiteY11" fmla="*/ 95362 h 1191572"/>
              <a:gd name="connsiteX12" fmla="*/ 2426813 w 2484743"/>
              <a:gd name="connsiteY12" fmla="*/ 15152 h 1191572"/>
              <a:gd name="connsiteX13" fmla="*/ 2025761 w 2484743"/>
              <a:gd name="connsiteY13" fmla="*/ 15151 h 1191572"/>
              <a:gd name="connsiteX14" fmla="*/ 1405466 w 2484743"/>
              <a:gd name="connsiteY14" fmla="*/ 106056 h 1191572"/>
              <a:gd name="connsiteX15" fmla="*/ 678224 w 2484743"/>
              <a:gd name="connsiteY15" fmla="*/ 303909 h 1191572"/>
              <a:gd name="connsiteX16" fmla="*/ 175571 w 2484743"/>
              <a:gd name="connsiteY16" fmla="*/ 544540 h 1191572"/>
              <a:gd name="connsiteX17" fmla="*/ 4456 w 2484743"/>
              <a:gd name="connsiteY17" fmla="*/ 710309 h 1191572"/>
              <a:gd name="connsiteX0" fmla="*/ 4456 w 2484743"/>
              <a:gd name="connsiteY0" fmla="*/ 710309 h 1191572"/>
              <a:gd name="connsiteX1" fmla="*/ 148834 w 2484743"/>
              <a:gd name="connsiteY1" fmla="*/ 838646 h 1191572"/>
              <a:gd name="connsiteX2" fmla="*/ 314603 w 2484743"/>
              <a:gd name="connsiteY2" fmla="*/ 1009762 h 1191572"/>
              <a:gd name="connsiteX3" fmla="*/ 598013 w 2484743"/>
              <a:gd name="connsiteY3" fmla="*/ 1159487 h 1191572"/>
              <a:gd name="connsiteX4" fmla="*/ 838645 w 2484743"/>
              <a:gd name="connsiteY4" fmla="*/ 1180877 h 1191572"/>
              <a:gd name="connsiteX5" fmla="*/ 1180877 w 2484743"/>
              <a:gd name="connsiteY5" fmla="*/ 1095319 h 1191572"/>
              <a:gd name="connsiteX6" fmla="*/ 1432203 w 2484743"/>
              <a:gd name="connsiteY6" fmla="*/ 999067 h 1191572"/>
              <a:gd name="connsiteX7" fmla="*/ 1442898 w 2484743"/>
              <a:gd name="connsiteY7" fmla="*/ 934898 h 1191572"/>
              <a:gd name="connsiteX8" fmla="*/ 1368035 w 2484743"/>
              <a:gd name="connsiteY8" fmla="*/ 731698 h 1191572"/>
              <a:gd name="connsiteX9" fmla="*/ 1459509 w 2484743"/>
              <a:gd name="connsiteY9" fmla="*/ 549571 h 1191572"/>
              <a:gd name="connsiteX10" fmla="*/ 1779782 w 2484743"/>
              <a:gd name="connsiteY10" fmla="*/ 346688 h 1191572"/>
              <a:gd name="connsiteX11" fmla="*/ 2373340 w 2484743"/>
              <a:gd name="connsiteY11" fmla="*/ 95362 h 1191572"/>
              <a:gd name="connsiteX12" fmla="*/ 2426813 w 2484743"/>
              <a:gd name="connsiteY12" fmla="*/ 15152 h 1191572"/>
              <a:gd name="connsiteX13" fmla="*/ 2025761 w 2484743"/>
              <a:gd name="connsiteY13" fmla="*/ 15151 h 1191572"/>
              <a:gd name="connsiteX14" fmla="*/ 1405466 w 2484743"/>
              <a:gd name="connsiteY14" fmla="*/ 106056 h 1191572"/>
              <a:gd name="connsiteX15" fmla="*/ 678224 w 2484743"/>
              <a:gd name="connsiteY15" fmla="*/ 303909 h 1191572"/>
              <a:gd name="connsiteX16" fmla="*/ 175571 w 2484743"/>
              <a:gd name="connsiteY16" fmla="*/ 544540 h 1191572"/>
              <a:gd name="connsiteX17" fmla="*/ 4456 w 2484743"/>
              <a:gd name="connsiteY17" fmla="*/ 710309 h 1191572"/>
              <a:gd name="connsiteX0" fmla="*/ 4456 w 2484743"/>
              <a:gd name="connsiteY0" fmla="*/ 710309 h 1191572"/>
              <a:gd name="connsiteX1" fmla="*/ 148834 w 2484743"/>
              <a:gd name="connsiteY1" fmla="*/ 838646 h 1191572"/>
              <a:gd name="connsiteX2" fmla="*/ 314603 w 2484743"/>
              <a:gd name="connsiteY2" fmla="*/ 1009762 h 1191572"/>
              <a:gd name="connsiteX3" fmla="*/ 598013 w 2484743"/>
              <a:gd name="connsiteY3" fmla="*/ 1159487 h 1191572"/>
              <a:gd name="connsiteX4" fmla="*/ 838645 w 2484743"/>
              <a:gd name="connsiteY4" fmla="*/ 1180877 h 1191572"/>
              <a:gd name="connsiteX5" fmla="*/ 1180877 w 2484743"/>
              <a:gd name="connsiteY5" fmla="*/ 1095319 h 1191572"/>
              <a:gd name="connsiteX6" fmla="*/ 1432203 w 2484743"/>
              <a:gd name="connsiteY6" fmla="*/ 999067 h 1191572"/>
              <a:gd name="connsiteX7" fmla="*/ 1442898 w 2484743"/>
              <a:gd name="connsiteY7" fmla="*/ 934898 h 1191572"/>
              <a:gd name="connsiteX8" fmla="*/ 1381562 w 2484743"/>
              <a:gd name="connsiteY8" fmla="*/ 766867 h 1191572"/>
              <a:gd name="connsiteX9" fmla="*/ 1459509 w 2484743"/>
              <a:gd name="connsiteY9" fmla="*/ 549571 h 1191572"/>
              <a:gd name="connsiteX10" fmla="*/ 1779782 w 2484743"/>
              <a:gd name="connsiteY10" fmla="*/ 346688 h 1191572"/>
              <a:gd name="connsiteX11" fmla="*/ 2373340 w 2484743"/>
              <a:gd name="connsiteY11" fmla="*/ 95362 h 1191572"/>
              <a:gd name="connsiteX12" fmla="*/ 2426813 w 2484743"/>
              <a:gd name="connsiteY12" fmla="*/ 15152 h 1191572"/>
              <a:gd name="connsiteX13" fmla="*/ 2025761 w 2484743"/>
              <a:gd name="connsiteY13" fmla="*/ 15151 h 1191572"/>
              <a:gd name="connsiteX14" fmla="*/ 1405466 w 2484743"/>
              <a:gd name="connsiteY14" fmla="*/ 106056 h 1191572"/>
              <a:gd name="connsiteX15" fmla="*/ 678224 w 2484743"/>
              <a:gd name="connsiteY15" fmla="*/ 303909 h 1191572"/>
              <a:gd name="connsiteX16" fmla="*/ 175571 w 2484743"/>
              <a:gd name="connsiteY16" fmla="*/ 544540 h 1191572"/>
              <a:gd name="connsiteX17" fmla="*/ 4456 w 2484743"/>
              <a:gd name="connsiteY17" fmla="*/ 710309 h 1191572"/>
              <a:gd name="connsiteX0" fmla="*/ 4456 w 2484743"/>
              <a:gd name="connsiteY0" fmla="*/ 710309 h 1191572"/>
              <a:gd name="connsiteX1" fmla="*/ 148834 w 2484743"/>
              <a:gd name="connsiteY1" fmla="*/ 838646 h 1191572"/>
              <a:gd name="connsiteX2" fmla="*/ 314603 w 2484743"/>
              <a:gd name="connsiteY2" fmla="*/ 1009762 h 1191572"/>
              <a:gd name="connsiteX3" fmla="*/ 598013 w 2484743"/>
              <a:gd name="connsiteY3" fmla="*/ 1159487 h 1191572"/>
              <a:gd name="connsiteX4" fmla="*/ 838645 w 2484743"/>
              <a:gd name="connsiteY4" fmla="*/ 1180877 h 1191572"/>
              <a:gd name="connsiteX5" fmla="*/ 1180877 w 2484743"/>
              <a:gd name="connsiteY5" fmla="*/ 1095319 h 1191572"/>
              <a:gd name="connsiteX6" fmla="*/ 1432203 w 2484743"/>
              <a:gd name="connsiteY6" fmla="*/ 999067 h 1191572"/>
              <a:gd name="connsiteX7" fmla="*/ 1442898 w 2484743"/>
              <a:gd name="connsiteY7" fmla="*/ 934898 h 1191572"/>
              <a:gd name="connsiteX8" fmla="*/ 1370740 w 2484743"/>
              <a:gd name="connsiteY8" fmla="*/ 758751 h 1191572"/>
              <a:gd name="connsiteX9" fmla="*/ 1459509 w 2484743"/>
              <a:gd name="connsiteY9" fmla="*/ 549571 h 1191572"/>
              <a:gd name="connsiteX10" fmla="*/ 1779782 w 2484743"/>
              <a:gd name="connsiteY10" fmla="*/ 346688 h 1191572"/>
              <a:gd name="connsiteX11" fmla="*/ 2373340 w 2484743"/>
              <a:gd name="connsiteY11" fmla="*/ 95362 h 1191572"/>
              <a:gd name="connsiteX12" fmla="*/ 2426813 w 2484743"/>
              <a:gd name="connsiteY12" fmla="*/ 15152 h 1191572"/>
              <a:gd name="connsiteX13" fmla="*/ 2025761 w 2484743"/>
              <a:gd name="connsiteY13" fmla="*/ 15151 h 1191572"/>
              <a:gd name="connsiteX14" fmla="*/ 1405466 w 2484743"/>
              <a:gd name="connsiteY14" fmla="*/ 106056 h 1191572"/>
              <a:gd name="connsiteX15" fmla="*/ 678224 w 2484743"/>
              <a:gd name="connsiteY15" fmla="*/ 303909 h 1191572"/>
              <a:gd name="connsiteX16" fmla="*/ 175571 w 2484743"/>
              <a:gd name="connsiteY16" fmla="*/ 544540 h 1191572"/>
              <a:gd name="connsiteX17" fmla="*/ 4456 w 2484743"/>
              <a:gd name="connsiteY17" fmla="*/ 710309 h 119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4743" h="1191572">
                <a:moveTo>
                  <a:pt x="4456" y="710309"/>
                </a:moveTo>
                <a:cubicBezTo>
                  <a:pt x="0" y="759327"/>
                  <a:pt x="97143" y="788737"/>
                  <a:pt x="148834" y="838646"/>
                </a:cubicBezTo>
                <a:cubicBezTo>
                  <a:pt x="200525" y="888555"/>
                  <a:pt x="239740" y="956289"/>
                  <a:pt x="314603" y="1009762"/>
                </a:cubicBezTo>
                <a:cubicBezTo>
                  <a:pt x="389466" y="1063235"/>
                  <a:pt x="510673" y="1130968"/>
                  <a:pt x="598013" y="1159487"/>
                </a:cubicBezTo>
                <a:cubicBezTo>
                  <a:pt x="685353" y="1188006"/>
                  <a:pt x="741501" y="1191572"/>
                  <a:pt x="838645" y="1180877"/>
                </a:cubicBezTo>
                <a:cubicBezTo>
                  <a:pt x="935789" y="1170182"/>
                  <a:pt x="1081951" y="1125621"/>
                  <a:pt x="1180877" y="1095319"/>
                </a:cubicBezTo>
                <a:cubicBezTo>
                  <a:pt x="1279803" y="1065017"/>
                  <a:pt x="1388533" y="1025804"/>
                  <a:pt x="1432203" y="999067"/>
                </a:cubicBezTo>
                <a:cubicBezTo>
                  <a:pt x="1475873" y="972330"/>
                  <a:pt x="1453142" y="974951"/>
                  <a:pt x="1442898" y="934898"/>
                </a:cubicBezTo>
                <a:cubicBezTo>
                  <a:pt x="1432654" y="894845"/>
                  <a:pt x="1367972" y="822972"/>
                  <a:pt x="1370740" y="758751"/>
                </a:cubicBezTo>
                <a:cubicBezTo>
                  <a:pt x="1373508" y="694530"/>
                  <a:pt x="1391335" y="618248"/>
                  <a:pt x="1459509" y="549571"/>
                </a:cubicBezTo>
                <a:cubicBezTo>
                  <a:pt x="1527683" y="480894"/>
                  <a:pt x="1627477" y="422389"/>
                  <a:pt x="1779782" y="346688"/>
                </a:cubicBezTo>
                <a:cubicBezTo>
                  <a:pt x="1932087" y="270987"/>
                  <a:pt x="2265502" y="150618"/>
                  <a:pt x="2373340" y="95362"/>
                </a:cubicBezTo>
                <a:cubicBezTo>
                  <a:pt x="2481178" y="40106"/>
                  <a:pt x="2484743" y="28520"/>
                  <a:pt x="2426813" y="15152"/>
                </a:cubicBezTo>
                <a:cubicBezTo>
                  <a:pt x="2368883" y="1784"/>
                  <a:pt x="2195985" y="0"/>
                  <a:pt x="2025761" y="15151"/>
                </a:cubicBezTo>
                <a:cubicBezTo>
                  <a:pt x="1855537" y="30302"/>
                  <a:pt x="1630056" y="57930"/>
                  <a:pt x="1405466" y="106056"/>
                </a:cubicBezTo>
                <a:cubicBezTo>
                  <a:pt x="1180877" y="154182"/>
                  <a:pt x="883207" y="230828"/>
                  <a:pt x="678224" y="303909"/>
                </a:cubicBezTo>
                <a:cubicBezTo>
                  <a:pt x="473241" y="376990"/>
                  <a:pt x="287866" y="476807"/>
                  <a:pt x="175571" y="544540"/>
                </a:cubicBezTo>
                <a:cubicBezTo>
                  <a:pt x="63276" y="612273"/>
                  <a:pt x="8912" y="661291"/>
                  <a:pt x="4456" y="710309"/>
                </a:cubicBezTo>
                <a:close/>
              </a:path>
            </a:pathLst>
          </a:cu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B497AF5-B668-9F4A-BFD6-C004413197AE}"/>
              </a:ext>
            </a:extLst>
          </p:cNvPr>
          <p:cNvSpPr/>
          <p:nvPr/>
        </p:nvSpPr>
        <p:spPr bwMode="auto">
          <a:xfrm>
            <a:off x="2534493" y="2442427"/>
            <a:ext cx="1344476" cy="1269378"/>
          </a:xfrm>
          <a:custGeom>
            <a:avLst/>
            <a:gdLst>
              <a:gd name="connsiteX0" fmla="*/ 416204 w 2138056"/>
              <a:gd name="connsiteY0" fmla="*/ 0 h 2018631"/>
              <a:gd name="connsiteX1" fmla="*/ 635446 w 2138056"/>
              <a:gd name="connsiteY1" fmla="*/ 213895 h 2018631"/>
              <a:gd name="connsiteX2" fmla="*/ 913509 w 2138056"/>
              <a:gd name="connsiteY2" fmla="*/ 411747 h 2018631"/>
              <a:gd name="connsiteX3" fmla="*/ 1245046 w 2138056"/>
              <a:gd name="connsiteY3" fmla="*/ 491958 h 2018631"/>
              <a:gd name="connsiteX4" fmla="*/ 1811867 w 2138056"/>
              <a:gd name="connsiteY4" fmla="*/ 331537 h 2018631"/>
              <a:gd name="connsiteX5" fmla="*/ 1892077 w 2138056"/>
              <a:gd name="connsiteY5" fmla="*/ 299452 h 2018631"/>
              <a:gd name="connsiteX6" fmla="*/ 1934856 w 2138056"/>
              <a:gd name="connsiteY6" fmla="*/ 320842 h 2018631"/>
              <a:gd name="connsiteX7" fmla="*/ 2041804 w 2138056"/>
              <a:gd name="connsiteY7" fmla="*/ 513347 h 2018631"/>
              <a:gd name="connsiteX8" fmla="*/ 2127362 w 2138056"/>
              <a:gd name="connsiteY8" fmla="*/ 673768 h 2018631"/>
              <a:gd name="connsiteX9" fmla="*/ 2089930 w 2138056"/>
              <a:gd name="connsiteY9" fmla="*/ 850231 h 2018631"/>
              <a:gd name="connsiteX10" fmla="*/ 1838604 w 2138056"/>
              <a:gd name="connsiteY10" fmla="*/ 1016000 h 2018631"/>
              <a:gd name="connsiteX11" fmla="*/ 1576583 w 2138056"/>
              <a:gd name="connsiteY11" fmla="*/ 1181768 h 2018631"/>
              <a:gd name="connsiteX12" fmla="*/ 1528456 w 2138056"/>
              <a:gd name="connsiteY12" fmla="*/ 1390316 h 2018631"/>
              <a:gd name="connsiteX13" fmla="*/ 1614014 w 2138056"/>
              <a:gd name="connsiteY13" fmla="*/ 1684421 h 2018631"/>
              <a:gd name="connsiteX14" fmla="*/ 1763741 w 2138056"/>
              <a:gd name="connsiteY14" fmla="*/ 1967831 h 2018631"/>
              <a:gd name="connsiteX15" fmla="*/ 1790477 w 2138056"/>
              <a:gd name="connsiteY15" fmla="*/ 1989221 h 2018631"/>
              <a:gd name="connsiteX16" fmla="*/ 1758393 w 2138056"/>
              <a:gd name="connsiteY16" fmla="*/ 1994568 h 2018631"/>
              <a:gd name="connsiteX17" fmla="*/ 1271783 w 2138056"/>
              <a:gd name="connsiteY17" fmla="*/ 1871579 h 2018631"/>
              <a:gd name="connsiteX18" fmla="*/ 672877 w 2138056"/>
              <a:gd name="connsiteY18" fmla="*/ 1604210 h 2018631"/>
              <a:gd name="connsiteX19" fmla="*/ 218351 w 2138056"/>
              <a:gd name="connsiteY19" fmla="*/ 1235242 h 2018631"/>
              <a:gd name="connsiteX20" fmla="*/ 25846 w 2138056"/>
              <a:gd name="connsiteY20" fmla="*/ 844884 h 2018631"/>
              <a:gd name="connsiteX21" fmla="*/ 63277 w 2138056"/>
              <a:gd name="connsiteY21" fmla="*/ 433137 h 2018631"/>
              <a:gd name="connsiteX22" fmla="*/ 346688 w 2138056"/>
              <a:gd name="connsiteY22" fmla="*/ 58821 h 201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38056" h="2018631">
                <a:moveTo>
                  <a:pt x="416204" y="0"/>
                </a:moveTo>
                <a:cubicBezTo>
                  <a:pt x="484383" y="72635"/>
                  <a:pt x="552562" y="145270"/>
                  <a:pt x="635446" y="213895"/>
                </a:cubicBezTo>
                <a:cubicBezTo>
                  <a:pt x="718330" y="282520"/>
                  <a:pt x="811909" y="365403"/>
                  <a:pt x="913509" y="411747"/>
                </a:cubicBezTo>
                <a:cubicBezTo>
                  <a:pt x="1015109" y="458091"/>
                  <a:pt x="1095320" y="505326"/>
                  <a:pt x="1245046" y="491958"/>
                </a:cubicBezTo>
                <a:cubicBezTo>
                  <a:pt x="1394772" y="478590"/>
                  <a:pt x="1704029" y="363621"/>
                  <a:pt x="1811867" y="331537"/>
                </a:cubicBezTo>
                <a:cubicBezTo>
                  <a:pt x="1919705" y="299453"/>
                  <a:pt x="1871579" y="301234"/>
                  <a:pt x="1892077" y="299452"/>
                </a:cubicBezTo>
                <a:cubicBezTo>
                  <a:pt x="1912575" y="297670"/>
                  <a:pt x="1909902" y="285193"/>
                  <a:pt x="1934856" y="320842"/>
                </a:cubicBezTo>
                <a:cubicBezTo>
                  <a:pt x="1959811" y="356491"/>
                  <a:pt x="2009720" y="454526"/>
                  <a:pt x="2041804" y="513347"/>
                </a:cubicBezTo>
                <a:cubicBezTo>
                  <a:pt x="2073888" y="572168"/>
                  <a:pt x="2119341" y="617621"/>
                  <a:pt x="2127362" y="673768"/>
                </a:cubicBezTo>
                <a:cubicBezTo>
                  <a:pt x="2135383" y="729915"/>
                  <a:pt x="2138056" y="793192"/>
                  <a:pt x="2089930" y="850231"/>
                </a:cubicBezTo>
                <a:cubicBezTo>
                  <a:pt x="2041804" y="907270"/>
                  <a:pt x="1924162" y="960744"/>
                  <a:pt x="1838604" y="1016000"/>
                </a:cubicBezTo>
                <a:cubicBezTo>
                  <a:pt x="1753046" y="1071256"/>
                  <a:pt x="1628274" y="1119382"/>
                  <a:pt x="1576583" y="1181768"/>
                </a:cubicBezTo>
                <a:cubicBezTo>
                  <a:pt x="1524892" y="1244154"/>
                  <a:pt x="1522218" y="1306541"/>
                  <a:pt x="1528456" y="1390316"/>
                </a:cubicBezTo>
                <a:cubicBezTo>
                  <a:pt x="1534695" y="1474092"/>
                  <a:pt x="1574800" y="1588168"/>
                  <a:pt x="1614014" y="1684421"/>
                </a:cubicBezTo>
                <a:cubicBezTo>
                  <a:pt x="1653228" y="1780674"/>
                  <a:pt x="1734331" y="1917031"/>
                  <a:pt x="1763741" y="1967831"/>
                </a:cubicBezTo>
                <a:cubicBezTo>
                  <a:pt x="1793151" y="2018631"/>
                  <a:pt x="1791368" y="1984765"/>
                  <a:pt x="1790477" y="1989221"/>
                </a:cubicBezTo>
                <a:cubicBezTo>
                  <a:pt x="1789586" y="1993677"/>
                  <a:pt x="1844842" y="2014175"/>
                  <a:pt x="1758393" y="1994568"/>
                </a:cubicBezTo>
                <a:cubicBezTo>
                  <a:pt x="1671944" y="1974961"/>
                  <a:pt x="1452702" y="1936639"/>
                  <a:pt x="1271783" y="1871579"/>
                </a:cubicBezTo>
                <a:cubicBezTo>
                  <a:pt x="1090864" y="1806519"/>
                  <a:pt x="848449" y="1710266"/>
                  <a:pt x="672877" y="1604210"/>
                </a:cubicBezTo>
                <a:cubicBezTo>
                  <a:pt x="497305" y="1498154"/>
                  <a:pt x="326189" y="1361796"/>
                  <a:pt x="218351" y="1235242"/>
                </a:cubicBezTo>
                <a:cubicBezTo>
                  <a:pt x="110513" y="1108688"/>
                  <a:pt x="51692" y="978568"/>
                  <a:pt x="25846" y="844884"/>
                </a:cubicBezTo>
                <a:cubicBezTo>
                  <a:pt x="0" y="711200"/>
                  <a:pt x="9803" y="564147"/>
                  <a:pt x="63277" y="433137"/>
                </a:cubicBezTo>
                <a:cubicBezTo>
                  <a:pt x="116751" y="302127"/>
                  <a:pt x="231719" y="180474"/>
                  <a:pt x="346688" y="58821"/>
                </a:cubicBezTo>
              </a:path>
            </a:pathLst>
          </a:custGeom>
          <a:solidFill>
            <a:srgbClr val="FF9900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FA57736-EA1D-2D4D-A515-FA72C00BBD25}"/>
              </a:ext>
            </a:extLst>
          </p:cNvPr>
          <p:cNvSpPr/>
          <p:nvPr/>
        </p:nvSpPr>
        <p:spPr bwMode="auto">
          <a:xfrm>
            <a:off x="3657600" y="1999686"/>
            <a:ext cx="2526427" cy="1310289"/>
          </a:xfrm>
          <a:custGeom>
            <a:avLst/>
            <a:gdLst>
              <a:gd name="connsiteX0" fmla="*/ 108730 w 4014983"/>
              <a:gd name="connsiteY0" fmla="*/ 992828 h 2083691"/>
              <a:gd name="connsiteX1" fmla="*/ 12477 w 4014983"/>
              <a:gd name="connsiteY1" fmla="*/ 768238 h 2083691"/>
              <a:gd name="connsiteX2" fmla="*/ 33867 w 4014983"/>
              <a:gd name="connsiteY2" fmla="*/ 629207 h 2083691"/>
              <a:gd name="connsiteX3" fmla="*/ 215677 w 4014983"/>
              <a:gd name="connsiteY3" fmla="*/ 468786 h 2083691"/>
              <a:gd name="connsiteX4" fmla="*/ 648814 w 4014983"/>
              <a:gd name="connsiteY4" fmla="*/ 260238 h 2083691"/>
              <a:gd name="connsiteX5" fmla="*/ 975003 w 4014983"/>
              <a:gd name="connsiteY5" fmla="*/ 126554 h 2083691"/>
              <a:gd name="connsiteX6" fmla="*/ 1087298 w 4014983"/>
              <a:gd name="connsiteY6" fmla="*/ 40996 h 2083691"/>
              <a:gd name="connsiteX7" fmla="*/ 1097993 w 4014983"/>
              <a:gd name="connsiteY7" fmla="*/ 8912 h 2083691"/>
              <a:gd name="connsiteX8" fmla="*/ 1226330 w 4014983"/>
              <a:gd name="connsiteY8" fmla="*/ 8912 h 2083691"/>
              <a:gd name="connsiteX9" fmla="*/ 1894751 w 4014983"/>
              <a:gd name="connsiteY9" fmla="*/ 62386 h 2083691"/>
              <a:gd name="connsiteX10" fmla="*/ 2499003 w 4014983"/>
              <a:gd name="connsiteY10" fmla="*/ 174680 h 2083691"/>
              <a:gd name="connsiteX11" fmla="*/ 2980267 w 4014983"/>
              <a:gd name="connsiteY11" fmla="*/ 345796 h 2083691"/>
              <a:gd name="connsiteX12" fmla="*/ 3375972 w 4014983"/>
              <a:gd name="connsiteY12" fmla="*/ 532954 h 2083691"/>
              <a:gd name="connsiteX13" fmla="*/ 3702161 w 4014983"/>
              <a:gd name="connsiteY13" fmla="*/ 794975 h 2083691"/>
              <a:gd name="connsiteX14" fmla="*/ 3921403 w 4014983"/>
              <a:gd name="connsiteY14" fmla="*/ 1067691 h 2083691"/>
              <a:gd name="connsiteX15" fmla="*/ 4012309 w 4014983"/>
              <a:gd name="connsiteY15" fmla="*/ 1415270 h 2083691"/>
              <a:gd name="connsiteX16" fmla="*/ 3905361 w 4014983"/>
              <a:gd name="connsiteY16" fmla="*/ 1794933 h 2083691"/>
              <a:gd name="connsiteX17" fmla="*/ 3691467 w 4014983"/>
              <a:gd name="connsiteY17" fmla="*/ 2040912 h 2083691"/>
              <a:gd name="connsiteX18" fmla="*/ 3675425 w 4014983"/>
              <a:gd name="connsiteY18" fmla="*/ 2051607 h 2083691"/>
              <a:gd name="connsiteX19" fmla="*/ 3621951 w 4014983"/>
              <a:gd name="connsiteY19" fmla="*/ 2008828 h 2083691"/>
              <a:gd name="connsiteX20" fmla="*/ 3269025 w 4014983"/>
              <a:gd name="connsiteY20" fmla="*/ 1714722 h 2083691"/>
              <a:gd name="connsiteX21" fmla="*/ 2964225 w 4014983"/>
              <a:gd name="connsiteY21" fmla="*/ 1522217 h 2083691"/>
              <a:gd name="connsiteX22" fmla="*/ 2638035 w 4014983"/>
              <a:gd name="connsiteY22" fmla="*/ 1442007 h 2083691"/>
              <a:gd name="connsiteX23" fmla="*/ 2456225 w 4014983"/>
              <a:gd name="connsiteY23" fmla="*/ 1484786 h 2083691"/>
              <a:gd name="connsiteX24" fmla="*/ 2146077 w 4014983"/>
              <a:gd name="connsiteY24" fmla="*/ 1698680 h 2083691"/>
              <a:gd name="connsiteX25" fmla="*/ 1809193 w 4014983"/>
              <a:gd name="connsiteY25" fmla="*/ 1912575 h 2083691"/>
              <a:gd name="connsiteX26" fmla="*/ 1803846 w 4014983"/>
              <a:gd name="connsiteY26" fmla="*/ 1917922 h 2083691"/>
              <a:gd name="connsiteX27" fmla="*/ 1520435 w 4014983"/>
              <a:gd name="connsiteY27" fmla="*/ 1960701 h 2083691"/>
              <a:gd name="connsiteX28" fmla="*/ 964309 w 4014983"/>
              <a:gd name="connsiteY28" fmla="*/ 1864449 h 2083691"/>
              <a:gd name="connsiteX29" fmla="*/ 493740 w 4014983"/>
              <a:gd name="connsiteY29" fmla="*/ 1698680 h 2083691"/>
              <a:gd name="connsiteX30" fmla="*/ 274498 w 4014983"/>
              <a:gd name="connsiteY30" fmla="*/ 1607775 h 2083691"/>
              <a:gd name="connsiteX31" fmla="*/ 263803 w 4014983"/>
              <a:gd name="connsiteY31" fmla="*/ 1586386 h 2083691"/>
              <a:gd name="connsiteX32" fmla="*/ 263803 w 4014983"/>
              <a:gd name="connsiteY32" fmla="*/ 1586386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34" fmla="*/ 111404 w 4017657"/>
              <a:gd name="connsiteY34" fmla="*/ 992828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34" fmla="*/ 523151 w 4017657"/>
              <a:gd name="connsiteY34" fmla="*/ 1196028 h 2083691"/>
              <a:gd name="connsiteX35" fmla="*/ 111404 w 4017657"/>
              <a:gd name="connsiteY35" fmla="*/ 992828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34" fmla="*/ 346688 w 4017657"/>
              <a:gd name="connsiteY34" fmla="*/ 1425965 h 2083691"/>
              <a:gd name="connsiteX35" fmla="*/ 111404 w 4017657"/>
              <a:gd name="connsiteY35" fmla="*/ 992828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34" fmla="*/ 346688 w 4017657"/>
              <a:gd name="connsiteY34" fmla="*/ 1425965 h 2083691"/>
              <a:gd name="connsiteX35" fmla="*/ 309256 w 4017657"/>
              <a:gd name="connsiteY35" fmla="*/ 1206722 h 2083691"/>
              <a:gd name="connsiteX36" fmla="*/ 111404 w 4017657"/>
              <a:gd name="connsiteY36" fmla="*/ 992828 h 2083691"/>
              <a:gd name="connsiteX0" fmla="*/ 111404 w 4017657"/>
              <a:gd name="connsiteY0" fmla="*/ 992828 h 2083691"/>
              <a:gd name="connsiteX1" fmla="*/ 127446 w 4017657"/>
              <a:gd name="connsiteY1" fmla="*/ 987480 h 2083691"/>
              <a:gd name="connsiteX2" fmla="*/ 15151 w 4017657"/>
              <a:gd name="connsiteY2" fmla="*/ 768238 h 2083691"/>
              <a:gd name="connsiteX3" fmla="*/ 36541 w 4017657"/>
              <a:gd name="connsiteY3" fmla="*/ 629207 h 2083691"/>
              <a:gd name="connsiteX4" fmla="*/ 218351 w 4017657"/>
              <a:gd name="connsiteY4" fmla="*/ 468786 h 2083691"/>
              <a:gd name="connsiteX5" fmla="*/ 651488 w 4017657"/>
              <a:gd name="connsiteY5" fmla="*/ 260238 h 2083691"/>
              <a:gd name="connsiteX6" fmla="*/ 977677 w 4017657"/>
              <a:gd name="connsiteY6" fmla="*/ 126554 h 2083691"/>
              <a:gd name="connsiteX7" fmla="*/ 1089972 w 4017657"/>
              <a:gd name="connsiteY7" fmla="*/ 40996 h 2083691"/>
              <a:gd name="connsiteX8" fmla="*/ 1100667 w 4017657"/>
              <a:gd name="connsiteY8" fmla="*/ 8912 h 2083691"/>
              <a:gd name="connsiteX9" fmla="*/ 1229004 w 4017657"/>
              <a:gd name="connsiteY9" fmla="*/ 8912 h 2083691"/>
              <a:gd name="connsiteX10" fmla="*/ 1897425 w 4017657"/>
              <a:gd name="connsiteY10" fmla="*/ 62386 h 2083691"/>
              <a:gd name="connsiteX11" fmla="*/ 2501677 w 4017657"/>
              <a:gd name="connsiteY11" fmla="*/ 174680 h 2083691"/>
              <a:gd name="connsiteX12" fmla="*/ 2982941 w 4017657"/>
              <a:gd name="connsiteY12" fmla="*/ 345796 h 2083691"/>
              <a:gd name="connsiteX13" fmla="*/ 3378646 w 4017657"/>
              <a:gd name="connsiteY13" fmla="*/ 532954 h 2083691"/>
              <a:gd name="connsiteX14" fmla="*/ 3704835 w 4017657"/>
              <a:gd name="connsiteY14" fmla="*/ 794975 h 2083691"/>
              <a:gd name="connsiteX15" fmla="*/ 3924077 w 4017657"/>
              <a:gd name="connsiteY15" fmla="*/ 1067691 h 2083691"/>
              <a:gd name="connsiteX16" fmla="*/ 4014983 w 4017657"/>
              <a:gd name="connsiteY16" fmla="*/ 1415270 h 2083691"/>
              <a:gd name="connsiteX17" fmla="*/ 3908035 w 4017657"/>
              <a:gd name="connsiteY17" fmla="*/ 1794933 h 2083691"/>
              <a:gd name="connsiteX18" fmla="*/ 3694141 w 4017657"/>
              <a:gd name="connsiteY18" fmla="*/ 2040912 h 2083691"/>
              <a:gd name="connsiteX19" fmla="*/ 3678099 w 4017657"/>
              <a:gd name="connsiteY19" fmla="*/ 2051607 h 2083691"/>
              <a:gd name="connsiteX20" fmla="*/ 3624625 w 4017657"/>
              <a:gd name="connsiteY20" fmla="*/ 2008828 h 2083691"/>
              <a:gd name="connsiteX21" fmla="*/ 3271699 w 4017657"/>
              <a:gd name="connsiteY21" fmla="*/ 1714722 h 2083691"/>
              <a:gd name="connsiteX22" fmla="*/ 2966899 w 4017657"/>
              <a:gd name="connsiteY22" fmla="*/ 1522217 h 2083691"/>
              <a:gd name="connsiteX23" fmla="*/ 2640709 w 4017657"/>
              <a:gd name="connsiteY23" fmla="*/ 1442007 h 2083691"/>
              <a:gd name="connsiteX24" fmla="*/ 2458899 w 4017657"/>
              <a:gd name="connsiteY24" fmla="*/ 1484786 h 2083691"/>
              <a:gd name="connsiteX25" fmla="*/ 2148751 w 4017657"/>
              <a:gd name="connsiteY25" fmla="*/ 1698680 h 2083691"/>
              <a:gd name="connsiteX26" fmla="*/ 1811867 w 4017657"/>
              <a:gd name="connsiteY26" fmla="*/ 1912575 h 2083691"/>
              <a:gd name="connsiteX27" fmla="*/ 1806520 w 4017657"/>
              <a:gd name="connsiteY27" fmla="*/ 1917922 h 2083691"/>
              <a:gd name="connsiteX28" fmla="*/ 1523109 w 4017657"/>
              <a:gd name="connsiteY28" fmla="*/ 1960701 h 2083691"/>
              <a:gd name="connsiteX29" fmla="*/ 966983 w 4017657"/>
              <a:gd name="connsiteY29" fmla="*/ 1864449 h 2083691"/>
              <a:gd name="connsiteX30" fmla="*/ 496414 w 4017657"/>
              <a:gd name="connsiteY30" fmla="*/ 1698680 h 2083691"/>
              <a:gd name="connsiteX31" fmla="*/ 277172 w 4017657"/>
              <a:gd name="connsiteY31" fmla="*/ 1607775 h 2083691"/>
              <a:gd name="connsiteX32" fmla="*/ 266477 w 4017657"/>
              <a:gd name="connsiteY32" fmla="*/ 1586386 h 2083691"/>
              <a:gd name="connsiteX33" fmla="*/ 266477 w 4017657"/>
              <a:gd name="connsiteY33" fmla="*/ 1586386 h 2083691"/>
              <a:gd name="connsiteX34" fmla="*/ 346688 w 4017657"/>
              <a:gd name="connsiteY34" fmla="*/ 1425965 h 2083691"/>
              <a:gd name="connsiteX35" fmla="*/ 271825 w 4017657"/>
              <a:gd name="connsiteY35" fmla="*/ 1212070 h 2083691"/>
              <a:gd name="connsiteX36" fmla="*/ 111404 w 4017657"/>
              <a:gd name="connsiteY36" fmla="*/ 992828 h 2083691"/>
              <a:gd name="connsiteX0" fmla="*/ 127446 w 4017657"/>
              <a:gd name="connsiteY0" fmla="*/ 987480 h 2083691"/>
              <a:gd name="connsiteX1" fmla="*/ 15151 w 4017657"/>
              <a:gd name="connsiteY1" fmla="*/ 768238 h 2083691"/>
              <a:gd name="connsiteX2" fmla="*/ 36541 w 4017657"/>
              <a:gd name="connsiteY2" fmla="*/ 629207 h 2083691"/>
              <a:gd name="connsiteX3" fmla="*/ 218351 w 4017657"/>
              <a:gd name="connsiteY3" fmla="*/ 468786 h 2083691"/>
              <a:gd name="connsiteX4" fmla="*/ 651488 w 4017657"/>
              <a:gd name="connsiteY4" fmla="*/ 260238 h 2083691"/>
              <a:gd name="connsiteX5" fmla="*/ 977677 w 4017657"/>
              <a:gd name="connsiteY5" fmla="*/ 126554 h 2083691"/>
              <a:gd name="connsiteX6" fmla="*/ 1089972 w 4017657"/>
              <a:gd name="connsiteY6" fmla="*/ 40996 h 2083691"/>
              <a:gd name="connsiteX7" fmla="*/ 1100667 w 4017657"/>
              <a:gd name="connsiteY7" fmla="*/ 8912 h 2083691"/>
              <a:gd name="connsiteX8" fmla="*/ 1229004 w 4017657"/>
              <a:gd name="connsiteY8" fmla="*/ 8912 h 2083691"/>
              <a:gd name="connsiteX9" fmla="*/ 1897425 w 4017657"/>
              <a:gd name="connsiteY9" fmla="*/ 62386 h 2083691"/>
              <a:gd name="connsiteX10" fmla="*/ 2501677 w 4017657"/>
              <a:gd name="connsiteY10" fmla="*/ 174680 h 2083691"/>
              <a:gd name="connsiteX11" fmla="*/ 2982941 w 4017657"/>
              <a:gd name="connsiteY11" fmla="*/ 345796 h 2083691"/>
              <a:gd name="connsiteX12" fmla="*/ 3378646 w 4017657"/>
              <a:gd name="connsiteY12" fmla="*/ 532954 h 2083691"/>
              <a:gd name="connsiteX13" fmla="*/ 3704835 w 4017657"/>
              <a:gd name="connsiteY13" fmla="*/ 794975 h 2083691"/>
              <a:gd name="connsiteX14" fmla="*/ 3924077 w 4017657"/>
              <a:gd name="connsiteY14" fmla="*/ 1067691 h 2083691"/>
              <a:gd name="connsiteX15" fmla="*/ 4014983 w 4017657"/>
              <a:gd name="connsiteY15" fmla="*/ 1415270 h 2083691"/>
              <a:gd name="connsiteX16" fmla="*/ 3908035 w 4017657"/>
              <a:gd name="connsiteY16" fmla="*/ 1794933 h 2083691"/>
              <a:gd name="connsiteX17" fmla="*/ 3694141 w 4017657"/>
              <a:gd name="connsiteY17" fmla="*/ 2040912 h 2083691"/>
              <a:gd name="connsiteX18" fmla="*/ 3678099 w 4017657"/>
              <a:gd name="connsiteY18" fmla="*/ 2051607 h 2083691"/>
              <a:gd name="connsiteX19" fmla="*/ 3624625 w 4017657"/>
              <a:gd name="connsiteY19" fmla="*/ 2008828 h 2083691"/>
              <a:gd name="connsiteX20" fmla="*/ 3271699 w 4017657"/>
              <a:gd name="connsiteY20" fmla="*/ 1714722 h 2083691"/>
              <a:gd name="connsiteX21" fmla="*/ 2966899 w 4017657"/>
              <a:gd name="connsiteY21" fmla="*/ 1522217 h 2083691"/>
              <a:gd name="connsiteX22" fmla="*/ 2640709 w 4017657"/>
              <a:gd name="connsiteY22" fmla="*/ 1442007 h 2083691"/>
              <a:gd name="connsiteX23" fmla="*/ 2458899 w 4017657"/>
              <a:gd name="connsiteY23" fmla="*/ 1484786 h 2083691"/>
              <a:gd name="connsiteX24" fmla="*/ 2148751 w 4017657"/>
              <a:gd name="connsiteY24" fmla="*/ 1698680 h 2083691"/>
              <a:gd name="connsiteX25" fmla="*/ 1811867 w 4017657"/>
              <a:gd name="connsiteY25" fmla="*/ 1912575 h 2083691"/>
              <a:gd name="connsiteX26" fmla="*/ 1806520 w 4017657"/>
              <a:gd name="connsiteY26" fmla="*/ 1917922 h 2083691"/>
              <a:gd name="connsiteX27" fmla="*/ 1523109 w 4017657"/>
              <a:gd name="connsiteY27" fmla="*/ 1960701 h 2083691"/>
              <a:gd name="connsiteX28" fmla="*/ 966983 w 4017657"/>
              <a:gd name="connsiteY28" fmla="*/ 1864449 h 2083691"/>
              <a:gd name="connsiteX29" fmla="*/ 496414 w 4017657"/>
              <a:gd name="connsiteY29" fmla="*/ 1698680 h 2083691"/>
              <a:gd name="connsiteX30" fmla="*/ 277172 w 4017657"/>
              <a:gd name="connsiteY30" fmla="*/ 1607775 h 2083691"/>
              <a:gd name="connsiteX31" fmla="*/ 266477 w 4017657"/>
              <a:gd name="connsiteY31" fmla="*/ 1586386 h 2083691"/>
              <a:gd name="connsiteX32" fmla="*/ 266477 w 4017657"/>
              <a:gd name="connsiteY32" fmla="*/ 1586386 h 2083691"/>
              <a:gd name="connsiteX33" fmla="*/ 346688 w 4017657"/>
              <a:gd name="connsiteY33" fmla="*/ 1425965 h 2083691"/>
              <a:gd name="connsiteX34" fmla="*/ 271825 w 4017657"/>
              <a:gd name="connsiteY34" fmla="*/ 1212070 h 2083691"/>
              <a:gd name="connsiteX35" fmla="*/ 202844 w 4017657"/>
              <a:gd name="connsiteY35" fmla="*/ 1084268 h 208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017657" h="2083691">
                <a:moveTo>
                  <a:pt x="127446" y="987480"/>
                </a:moveTo>
                <a:cubicBezTo>
                  <a:pt x="111404" y="950048"/>
                  <a:pt x="30302" y="827950"/>
                  <a:pt x="15151" y="768238"/>
                </a:cubicBezTo>
                <a:cubicBezTo>
                  <a:pt x="0" y="708526"/>
                  <a:pt x="2674" y="679115"/>
                  <a:pt x="36541" y="629207"/>
                </a:cubicBezTo>
                <a:cubicBezTo>
                  <a:pt x="70408" y="579299"/>
                  <a:pt x="115860" y="530281"/>
                  <a:pt x="218351" y="468786"/>
                </a:cubicBezTo>
                <a:cubicBezTo>
                  <a:pt x="320842" y="407291"/>
                  <a:pt x="524934" y="317277"/>
                  <a:pt x="651488" y="260238"/>
                </a:cubicBezTo>
                <a:cubicBezTo>
                  <a:pt x="778042" y="203199"/>
                  <a:pt x="904596" y="163094"/>
                  <a:pt x="977677" y="126554"/>
                </a:cubicBezTo>
                <a:cubicBezTo>
                  <a:pt x="1050758" y="90014"/>
                  <a:pt x="1069474" y="60603"/>
                  <a:pt x="1089972" y="40996"/>
                </a:cubicBezTo>
                <a:cubicBezTo>
                  <a:pt x="1110470" y="21389"/>
                  <a:pt x="1077495" y="14259"/>
                  <a:pt x="1100667" y="8912"/>
                </a:cubicBezTo>
                <a:cubicBezTo>
                  <a:pt x="1123839" y="3565"/>
                  <a:pt x="1096211" y="0"/>
                  <a:pt x="1229004" y="8912"/>
                </a:cubicBezTo>
                <a:cubicBezTo>
                  <a:pt x="1361797" y="17824"/>
                  <a:pt x="1685313" y="34758"/>
                  <a:pt x="1897425" y="62386"/>
                </a:cubicBezTo>
                <a:cubicBezTo>
                  <a:pt x="2109537" y="90014"/>
                  <a:pt x="2320758" y="127445"/>
                  <a:pt x="2501677" y="174680"/>
                </a:cubicBezTo>
                <a:cubicBezTo>
                  <a:pt x="2682596" y="221915"/>
                  <a:pt x="2836780" y="286084"/>
                  <a:pt x="2982941" y="345796"/>
                </a:cubicBezTo>
                <a:cubicBezTo>
                  <a:pt x="3129102" y="405508"/>
                  <a:pt x="3258330" y="458091"/>
                  <a:pt x="3378646" y="532954"/>
                </a:cubicBezTo>
                <a:cubicBezTo>
                  <a:pt x="3498962" y="607817"/>
                  <a:pt x="3613930" y="705852"/>
                  <a:pt x="3704835" y="794975"/>
                </a:cubicBezTo>
                <a:cubicBezTo>
                  <a:pt x="3795740" y="884098"/>
                  <a:pt x="3872386" y="964309"/>
                  <a:pt x="3924077" y="1067691"/>
                </a:cubicBezTo>
                <a:cubicBezTo>
                  <a:pt x="3975768" y="1171073"/>
                  <a:pt x="4017657" y="1294063"/>
                  <a:pt x="4014983" y="1415270"/>
                </a:cubicBezTo>
                <a:cubicBezTo>
                  <a:pt x="4012309" y="1536477"/>
                  <a:pt x="3961509" y="1690659"/>
                  <a:pt x="3908035" y="1794933"/>
                </a:cubicBezTo>
                <a:cubicBezTo>
                  <a:pt x="3854561" y="1899207"/>
                  <a:pt x="3732464" y="1998133"/>
                  <a:pt x="3694141" y="2040912"/>
                </a:cubicBezTo>
                <a:cubicBezTo>
                  <a:pt x="3655818" y="2083691"/>
                  <a:pt x="3689685" y="2056954"/>
                  <a:pt x="3678099" y="2051607"/>
                </a:cubicBezTo>
                <a:cubicBezTo>
                  <a:pt x="3666513" y="2046260"/>
                  <a:pt x="3624625" y="2008828"/>
                  <a:pt x="3624625" y="2008828"/>
                </a:cubicBezTo>
                <a:cubicBezTo>
                  <a:pt x="3556892" y="1952681"/>
                  <a:pt x="3381320" y="1795824"/>
                  <a:pt x="3271699" y="1714722"/>
                </a:cubicBezTo>
                <a:cubicBezTo>
                  <a:pt x="3162078" y="1633620"/>
                  <a:pt x="3072064" y="1567670"/>
                  <a:pt x="2966899" y="1522217"/>
                </a:cubicBezTo>
                <a:cubicBezTo>
                  <a:pt x="2861734" y="1476764"/>
                  <a:pt x="2725376" y="1448245"/>
                  <a:pt x="2640709" y="1442007"/>
                </a:cubicBezTo>
                <a:cubicBezTo>
                  <a:pt x="2556042" y="1435769"/>
                  <a:pt x="2540892" y="1442007"/>
                  <a:pt x="2458899" y="1484786"/>
                </a:cubicBezTo>
                <a:cubicBezTo>
                  <a:pt x="2376906" y="1527565"/>
                  <a:pt x="2256590" y="1627382"/>
                  <a:pt x="2148751" y="1698680"/>
                </a:cubicBezTo>
                <a:cubicBezTo>
                  <a:pt x="2040912" y="1769978"/>
                  <a:pt x="1868905" y="1876035"/>
                  <a:pt x="1811867" y="1912575"/>
                </a:cubicBezTo>
                <a:cubicBezTo>
                  <a:pt x="1754829" y="1949115"/>
                  <a:pt x="1854646" y="1909901"/>
                  <a:pt x="1806520" y="1917922"/>
                </a:cubicBezTo>
                <a:cubicBezTo>
                  <a:pt x="1758394" y="1925943"/>
                  <a:pt x="1663032" y="1969613"/>
                  <a:pt x="1523109" y="1960701"/>
                </a:cubicBezTo>
                <a:cubicBezTo>
                  <a:pt x="1383186" y="1951789"/>
                  <a:pt x="1138099" y="1908119"/>
                  <a:pt x="966983" y="1864449"/>
                </a:cubicBezTo>
                <a:cubicBezTo>
                  <a:pt x="795867" y="1820779"/>
                  <a:pt x="611382" y="1741459"/>
                  <a:pt x="496414" y="1698680"/>
                </a:cubicBezTo>
                <a:cubicBezTo>
                  <a:pt x="381446" y="1655901"/>
                  <a:pt x="315495" y="1626491"/>
                  <a:pt x="277172" y="1607775"/>
                </a:cubicBezTo>
                <a:cubicBezTo>
                  <a:pt x="238849" y="1589059"/>
                  <a:pt x="266477" y="1586386"/>
                  <a:pt x="266477" y="1586386"/>
                </a:cubicBezTo>
                <a:lnTo>
                  <a:pt x="266477" y="1586386"/>
                </a:lnTo>
                <a:lnTo>
                  <a:pt x="346688" y="1425965"/>
                </a:lnTo>
                <a:lnTo>
                  <a:pt x="271825" y="1212070"/>
                </a:lnTo>
                <a:cubicBezTo>
                  <a:pt x="218351" y="1138989"/>
                  <a:pt x="202844" y="1084268"/>
                  <a:pt x="202844" y="1084268"/>
                </a:cubicBezTo>
              </a:path>
            </a:pathLst>
          </a:custGeom>
          <a:solidFill>
            <a:srgbClr val="00B050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522F280-9215-DB44-BA37-0D112664C0D4}"/>
              </a:ext>
            </a:extLst>
          </p:cNvPr>
          <p:cNvSpPr/>
          <p:nvPr/>
        </p:nvSpPr>
        <p:spPr bwMode="auto">
          <a:xfrm>
            <a:off x="2799578" y="2442427"/>
            <a:ext cx="931438" cy="330094"/>
          </a:xfrm>
          <a:custGeom>
            <a:avLst/>
            <a:gdLst>
              <a:gd name="connsiteX0" fmla="*/ 0 w 1481221"/>
              <a:gd name="connsiteY0" fmla="*/ 0 h 524933"/>
              <a:gd name="connsiteX1" fmla="*/ 668421 w 1481221"/>
              <a:gd name="connsiteY1" fmla="*/ 475916 h 524933"/>
              <a:gd name="connsiteX2" fmla="*/ 1481221 w 1481221"/>
              <a:gd name="connsiteY2" fmla="*/ 294105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221" h="524933">
                <a:moveTo>
                  <a:pt x="0" y="0"/>
                </a:moveTo>
                <a:cubicBezTo>
                  <a:pt x="210775" y="213449"/>
                  <a:pt x="421551" y="426899"/>
                  <a:pt x="668421" y="475916"/>
                </a:cubicBezTo>
                <a:cubicBezTo>
                  <a:pt x="915291" y="524933"/>
                  <a:pt x="1198256" y="409519"/>
                  <a:pt x="1481221" y="29410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240D8AF-95F6-7E4A-9EE8-26F57C9FF769}"/>
              </a:ext>
            </a:extLst>
          </p:cNvPr>
          <p:cNvSpPr/>
          <p:nvPr/>
        </p:nvSpPr>
        <p:spPr bwMode="auto">
          <a:xfrm>
            <a:off x="3490716" y="2916112"/>
            <a:ext cx="2489999" cy="855780"/>
          </a:xfrm>
          <a:custGeom>
            <a:avLst/>
            <a:gdLst>
              <a:gd name="connsiteX0" fmla="*/ 277172 w 3959726"/>
              <a:gd name="connsiteY0" fmla="*/ 1278912 h 1382295"/>
              <a:gd name="connsiteX1" fmla="*/ 170224 w 3959726"/>
              <a:gd name="connsiteY1" fmla="*/ 1107797 h 1382295"/>
              <a:gd name="connsiteX2" fmla="*/ 31193 w 3959726"/>
              <a:gd name="connsiteY2" fmla="*/ 781607 h 1382295"/>
              <a:gd name="connsiteX3" fmla="*/ 9803 w 3959726"/>
              <a:gd name="connsiteY3" fmla="*/ 562365 h 1382295"/>
              <a:gd name="connsiteX4" fmla="*/ 90014 w 3959726"/>
              <a:gd name="connsiteY4" fmla="*/ 428681 h 1382295"/>
              <a:gd name="connsiteX5" fmla="*/ 298561 w 3959726"/>
              <a:gd name="connsiteY5" fmla="*/ 300344 h 1382295"/>
              <a:gd name="connsiteX6" fmla="*/ 491067 w 3959726"/>
              <a:gd name="connsiteY6" fmla="*/ 193397 h 1382295"/>
              <a:gd name="connsiteX7" fmla="*/ 512456 w 3959726"/>
              <a:gd name="connsiteY7" fmla="*/ 161312 h 1382295"/>
              <a:gd name="connsiteX8" fmla="*/ 549888 w 3959726"/>
              <a:gd name="connsiteY8" fmla="*/ 188049 h 1382295"/>
              <a:gd name="connsiteX9" fmla="*/ 785172 w 3959726"/>
              <a:gd name="connsiteY9" fmla="*/ 278954 h 1382295"/>
              <a:gd name="connsiteX10" fmla="*/ 1095319 w 3959726"/>
              <a:gd name="connsiteY10" fmla="*/ 391249 h 1382295"/>
              <a:gd name="connsiteX11" fmla="*/ 1384077 w 3959726"/>
              <a:gd name="connsiteY11" fmla="*/ 476807 h 1382295"/>
              <a:gd name="connsiteX12" fmla="*/ 1774435 w 3959726"/>
              <a:gd name="connsiteY12" fmla="*/ 535628 h 1382295"/>
              <a:gd name="connsiteX13" fmla="*/ 2116667 w 3959726"/>
              <a:gd name="connsiteY13" fmla="*/ 460765 h 1382295"/>
              <a:gd name="connsiteX14" fmla="*/ 2448203 w 3959726"/>
              <a:gd name="connsiteY14" fmla="*/ 241523 h 1382295"/>
              <a:gd name="connsiteX15" fmla="*/ 2694182 w 3959726"/>
              <a:gd name="connsiteY15" fmla="*/ 81102 h 1382295"/>
              <a:gd name="connsiteX16" fmla="*/ 2886688 w 3959726"/>
              <a:gd name="connsiteY16" fmla="*/ 891 h 1382295"/>
              <a:gd name="connsiteX17" fmla="*/ 3207530 w 3959726"/>
              <a:gd name="connsiteY17" fmla="*/ 75754 h 1382295"/>
              <a:gd name="connsiteX18" fmla="*/ 3448161 w 3959726"/>
              <a:gd name="connsiteY18" fmla="*/ 230828 h 1382295"/>
              <a:gd name="connsiteX19" fmla="*/ 3715530 w 3959726"/>
              <a:gd name="connsiteY19" fmla="*/ 434028 h 1382295"/>
              <a:gd name="connsiteX20" fmla="*/ 3924077 w 3959726"/>
              <a:gd name="connsiteY20" fmla="*/ 594449 h 1382295"/>
              <a:gd name="connsiteX21" fmla="*/ 3929424 w 3959726"/>
              <a:gd name="connsiteY21" fmla="*/ 621186 h 1382295"/>
              <a:gd name="connsiteX22" fmla="*/ 3795740 w 3959726"/>
              <a:gd name="connsiteY22" fmla="*/ 760218 h 1382295"/>
              <a:gd name="connsiteX23" fmla="*/ 3421424 w 3959726"/>
              <a:gd name="connsiteY23" fmla="*/ 968765 h 1382295"/>
              <a:gd name="connsiteX24" fmla="*/ 2811824 w 3959726"/>
              <a:gd name="connsiteY24" fmla="*/ 1198702 h 1382295"/>
              <a:gd name="connsiteX25" fmla="*/ 2004372 w 3959726"/>
              <a:gd name="connsiteY25" fmla="*/ 1353775 h 1382295"/>
              <a:gd name="connsiteX26" fmla="*/ 1057888 w 3959726"/>
              <a:gd name="connsiteY26" fmla="*/ 1369818 h 1382295"/>
              <a:gd name="connsiteX27" fmla="*/ 277172 w 3959726"/>
              <a:gd name="connsiteY27" fmla="*/ 1278912 h 1382295"/>
              <a:gd name="connsiteX0" fmla="*/ 277172 w 3959726"/>
              <a:gd name="connsiteY0" fmla="*/ 1278912 h 1382295"/>
              <a:gd name="connsiteX1" fmla="*/ 202309 w 3959726"/>
              <a:gd name="connsiteY1" fmla="*/ 1230786 h 1382295"/>
              <a:gd name="connsiteX2" fmla="*/ 170224 w 3959726"/>
              <a:gd name="connsiteY2" fmla="*/ 1107797 h 1382295"/>
              <a:gd name="connsiteX3" fmla="*/ 31193 w 3959726"/>
              <a:gd name="connsiteY3" fmla="*/ 781607 h 1382295"/>
              <a:gd name="connsiteX4" fmla="*/ 9803 w 3959726"/>
              <a:gd name="connsiteY4" fmla="*/ 562365 h 1382295"/>
              <a:gd name="connsiteX5" fmla="*/ 90014 w 3959726"/>
              <a:gd name="connsiteY5" fmla="*/ 428681 h 1382295"/>
              <a:gd name="connsiteX6" fmla="*/ 298561 w 3959726"/>
              <a:gd name="connsiteY6" fmla="*/ 300344 h 1382295"/>
              <a:gd name="connsiteX7" fmla="*/ 491067 w 3959726"/>
              <a:gd name="connsiteY7" fmla="*/ 193397 h 1382295"/>
              <a:gd name="connsiteX8" fmla="*/ 512456 w 3959726"/>
              <a:gd name="connsiteY8" fmla="*/ 161312 h 1382295"/>
              <a:gd name="connsiteX9" fmla="*/ 549888 w 3959726"/>
              <a:gd name="connsiteY9" fmla="*/ 188049 h 1382295"/>
              <a:gd name="connsiteX10" fmla="*/ 785172 w 3959726"/>
              <a:gd name="connsiteY10" fmla="*/ 278954 h 1382295"/>
              <a:gd name="connsiteX11" fmla="*/ 1095319 w 3959726"/>
              <a:gd name="connsiteY11" fmla="*/ 391249 h 1382295"/>
              <a:gd name="connsiteX12" fmla="*/ 1384077 w 3959726"/>
              <a:gd name="connsiteY12" fmla="*/ 476807 h 1382295"/>
              <a:gd name="connsiteX13" fmla="*/ 1774435 w 3959726"/>
              <a:gd name="connsiteY13" fmla="*/ 535628 h 1382295"/>
              <a:gd name="connsiteX14" fmla="*/ 2116667 w 3959726"/>
              <a:gd name="connsiteY14" fmla="*/ 460765 h 1382295"/>
              <a:gd name="connsiteX15" fmla="*/ 2448203 w 3959726"/>
              <a:gd name="connsiteY15" fmla="*/ 241523 h 1382295"/>
              <a:gd name="connsiteX16" fmla="*/ 2694182 w 3959726"/>
              <a:gd name="connsiteY16" fmla="*/ 81102 h 1382295"/>
              <a:gd name="connsiteX17" fmla="*/ 2886688 w 3959726"/>
              <a:gd name="connsiteY17" fmla="*/ 891 h 1382295"/>
              <a:gd name="connsiteX18" fmla="*/ 3207530 w 3959726"/>
              <a:gd name="connsiteY18" fmla="*/ 75754 h 1382295"/>
              <a:gd name="connsiteX19" fmla="*/ 3448161 w 3959726"/>
              <a:gd name="connsiteY19" fmla="*/ 230828 h 1382295"/>
              <a:gd name="connsiteX20" fmla="*/ 3715530 w 3959726"/>
              <a:gd name="connsiteY20" fmla="*/ 434028 h 1382295"/>
              <a:gd name="connsiteX21" fmla="*/ 3924077 w 3959726"/>
              <a:gd name="connsiteY21" fmla="*/ 594449 h 1382295"/>
              <a:gd name="connsiteX22" fmla="*/ 3929424 w 3959726"/>
              <a:gd name="connsiteY22" fmla="*/ 621186 h 1382295"/>
              <a:gd name="connsiteX23" fmla="*/ 3795740 w 3959726"/>
              <a:gd name="connsiteY23" fmla="*/ 760218 h 1382295"/>
              <a:gd name="connsiteX24" fmla="*/ 3421424 w 3959726"/>
              <a:gd name="connsiteY24" fmla="*/ 968765 h 1382295"/>
              <a:gd name="connsiteX25" fmla="*/ 2811824 w 3959726"/>
              <a:gd name="connsiteY25" fmla="*/ 1198702 h 1382295"/>
              <a:gd name="connsiteX26" fmla="*/ 2004372 w 3959726"/>
              <a:gd name="connsiteY26" fmla="*/ 1353775 h 1382295"/>
              <a:gd name="connsiteX27" fmla="*/ 1057888 w 3959726"/>
              <a:gd name="connsiteY27" fmla="*/ 1369818 h 1382295"/>
              <a:gd name="connsiteX28" fmla="*/ 277172 w 3959726"/>
              <a:gd name="connsiteY28" fmla="*/ 1278912 h 1382295"/>
              <a:gd name="connsiteX0" fmla="*/ 277172 w 3959726"/>
              <a:gd name="connsiteY0" fmla="*/ 1278912 h 1382295"/>
              <a:gd name="connsiteX1" fmla="*/ 239740 w 3959726"/>
              <a:gd name="connsiteY1" fmla="*/ 1225439 h 1382295"/>
              <a:gd name="connsiteX2" fmla="*/ 170224 w 3959726"/>
              <a:gd name="connsiteY2" fmla="*/ 1107797 h 1382295"/>
              <a:gd name="connsiteX3" fmla="*/ 31193 w 3959726"/>
              <a:gd name="connsiteY3" fmla="*/ 781607 h 1382295"/>
              <a:gd name="connsiteX4" fmla="*/ 9803 w 3959726"/>
              <a:gd name="connsiteY4" fmla="*/ 562365 h 1382295"/>
              <a:gd name="connsiteX5" fmla="*/ 90014 w 3959726"/>
              <a:gd name="connsiteY5" fmla="*/ 428681 h 1382295"/>
              <a:gd name="connsiteX6" fmla="*/ 298561 w 3959726"/>
              <a:gd name="connsiteY6" fmla="*/ 300344 h 1382295"/>
              <a:gd name="connsiteX7" fmla="*/ 491067 w 3959726"/>
              <a:gd name="connsiteY7" fmla="*/ 193397 h 1382295"/>
              <a:gd name="connsiteX8" fmla="*/ 512456 w 3959726"/>
              <a:gd name="connsiteY8" fmla="*/ 161312 h 1382295"/>
              <a:gd name="connsiteX9" fmla="*/ 549888 w 3959726"/>
              <a:gd name="connsiteY9" fmla="*/ 188049 h 1382295"/>
              <a:gd name="connsiteX10" fmla="*/ 785172 w 3959726"/>
              <a:gd name="connsiteY10" fmla="*/ 278954 h 1382295"/>
              <a:gd name="connsiteX11" fmla="*/ 1095319 w 3959726"/>
              <a:gd name="connsiteY11" fmla="*/ 391249 h 1382295"/>
              <a:gd name="connsiteX12" fmla="*/ 1384077 w 3959726"/>
              <a:gd name="connsiteY12" fmla="*/ 476807 h 1382295"/>
              <a:gd name="connsiteX13" fmla="*/ 1774435 w 3959726"/>
              <a:gd name="connsiteY13" fmla="*/ 535628 h 1382295"/>
              <a:gd name="connsiteX14" fmla="*/ 2116667 w 3959726"/>
              <a:gd name="connsiteY14" fmla="*/ 460765 h 1382295"/>
              <a:gd name="connsiteX15" fmla="*/ 2448203 w 3959726"/>
              <a:gd name="connsiteY15" fmla="*/ 241523 h 1382295"/>
              <a:gd name="connsiteX16" fmla="*/ 2694182 w 3959726"/>
              <a:gd name="connsiteY16" fmla="*/ 81102 h 1382295"/>
              <a:gd name="connsiteX17" fmla="*/ 2886688 w 3959726"/>
              <a:gd name="connsiteY17" fmla="*/ 891 h 1382295"/>
              <a:gd name="connsiteX18" fmla="*/ 3207530 w 3959726"/>
              <a:gd name="connsiteY18" fmla="*/ 75754 h 1382295"/>
              <a:gd name="connsiteX19" fmla="*/ 3448161 w 3959726"/>
              <a:gd name="connsiteY19" fmla="*/ 230828 h 1382295"/>
              <a:gd name="connsiteX20" fmla="*/ 3715530 w 3959726"/>
              <a:gd name="connsiteY20" fmla="*/ 434028 h 1382295"/>
              <a:gd name="connsiteX21" fmla="*/ 3924077 w 3959726"/>
              <a:gd name="connsiteY21" fmla="*/ 594449 h 1382295"/>
              <a:gd name="connsiteX22" fmla="*/ 3929424 w 3959726"/>
              <a:gd name="connsiteY22" fmla="*/ 621186 h 1382295"/>
              <a:gd name="connsiteX23" fmla="*/ 3795740 w 3959726"/>
              <a:gd name="connsiteY23" fmla="*/ 760218 h 1382295"/>
              <a:gd name="connsiteX24" fmla="*/ 3421424 w 3959726"/>
              <a:gd name="connsiteY24" fmla="*/ 968765 h 1382295"/>
              <a:gd name="connsiteX25" fmla="*/ 2811824 w 3959726"/>
              <a:gd name="connsiteY25" fmla="*/ 1198702 h 1382295"/>
              <a:gd name="connsiteX26" fmla="*/ 2004372 w 3959726"/>
              <a:gd name="connsiteY26" fmla="*/ 1353775 h 1382295"/>
              <a:gd name="connsiteX27" fmla="*/ 1057888 w 3959726"/>
              <a:gd name="connsiteY27" fmla="*/ 1369818 h 1382295"/>
              <a:gd name="connsiteX28" fmla="*/ 277172 w 3959726"/>
              <a:gd name="connsiteY28" fmla="*/ 1278912 h 1382295"/>
              <a:gd name="connsiteX0" fmla="*/ 277172 w 3959726"/>
              <a:gd name="connsiteY0" fmla="*/ 1257523 h 1360906"/>
              <a:gd name="connsiteX1" fmla="*/ 239740 w 3959726"/>
              <a:gd name="connsiteY1" fmla="*/ 1204050 h 1360906"/>
              <a:gd name="connsiteX2" fmla="*/ 170224 w 3959726"/>
              <a:gd name="connsiteY2" fmla="*/ 1086408 h 1360906"/>
              <a:gd name="connsiteX3" fmla="*/ 31193 w 3959726"/>
              <a:gd name="connsiteY3" fmla="*/ 760218 h 1360906"/>
              <a:gd name="connsiteX4" fmla="*/ 9803 w 3959726"/>
              <a:gd name="connsiteY4" fmla="*/ 540976 h 1360906"/>
              <a:gd name="connsiteX5" fmla="*/ 90014 w 3959726"/>
              <a:gd name="connsiteY5" fmla="*/ 407292 h 1360906"/>
              <a:gd name="connsiteX6" fmla="*/ 298561 w 3959726"/>
              <a:gd name="connsiteY6" fmla="*/ 278955 h 1360906"/>
              <a:gd name="connsiteX7" fmla="*/ 491067 w 3959726"/>
              <a:gd name="connsiteY7" fmla="*/ 172008 h 1360906"/>
              <a:gd name="connsiteX8" fmla="*/ 512456 w 3959726"/>
              <a:gd name="connsiteY8" fmla="*/ 139923 h 1360906"/>
              <a:gd name="connsiteX9" fmla="*/ 549888 w 3959726"/>
              <a:gd name="connsiteY9" fmla="*/ 166660 h 1360906"/>
              <a:gd name="connsiteX10" fmla="*/ 785172 w 3959726"/>
              <a:gd name="connsiteY10" fmla="*/ 257565 h 1360906"/>
              <a:gd name="connsiteX11" fmla="*/ 1095319 w 3959726"/>
              <a:gd name="connsiteY11" fmla="*/ 369860 h 1360906"/>
              <a:gd name="connsiteX12" fmla="*/ 1384077 w 3959726"/>
              <a:gd name="connsiteY12" fmla="*/ 455418 h 1360906"/>
              <a:gd name="connsiteX13" fmla="*/ 1774435 w 3959726"/>
              <a:gd name="connsiteY13" fmla="*/ 514239 h 1360906"/>
              <a:gd name="connsiteX14" fmla="*/ 2116667 w 3959726"/>
              <a:gd name="connsiteY14" fmla="*/ 439376 h 1360906"/>
              <a:gd name="connsiteX15" fmla="*/ 2448203 w 3959726"/>
              <a:gd name="connsiteY15" fmla="*/ 220134 h 1360906"/>
              <a:gd name="connsiteX16" fmla="*/ 2694182 w 3959726"/>
              <a:gd name="connsiteY16" fmla="*/ 59713 h 1360906"/>
              <a:gd name="connsiteX17" fmla="*/ 2886688 w 3959726"/>
              <a:gd name="connsiteY17" fmla="*/ 891 h 1360906"/>
              <a:gd name="connsiteX18" fmla="*/ 3207530 w 3959726"/>
              <a:gd name="connsiteY18" fmla="*/ 54365 h 1360906"/>
              <a:gd name="connsiteX19" fmla="*/ 3448161 w 3959726"/>
              <a:gd name="connsiteY19" fmla="*/ 209439 h 1360906"/>
              <a:gd name="connsiteX20" fmla="*/ 3715530 w 3959726"/>
              <a:gd name="connsiteY20" fmla="*/ 412639 h 1360906"/>
              <a:gd name="connsiteX21" fmla="*/ 3924077 w 3959726"/>
              <a:gd name="connsiteY21" fmla="*/ 573060 h 1360906"/>
              <a:gd name="connsiteX22" fmla="*/ 3929424 w 3959726"/>
              <a:gd name="connsiteY22" fmla="*/ 599797 h 1360906"/>
              <a:gd name="connsiteX23" fmla="*/ 3795740 w 3959726"/>
              <a:gd name="connsiteY23" fmla="*/ 738829 h 1360906"/>
              <a:gd name="connsiteX24" fmla="*/ 3421424 w 3959726"/>
              <a:gd name="connsiteY24" fmla="*/ 947376 h 1360906"/>
              <a:gd name="connsiteX25" fmla="*/ 2811824 w 3959726"/>
              <a:gd name="connsiteY25" fmla="*/ 1177313 h 1360906"/>
              <a:gd name="connsiteX26" fmla="*/ 2004372 w 3959726"/>
              <a:gd name="connsiteY26" fmla="*/ 1332386 h 1360906"/>
              <a:gd name="connsiteX27" fmla="*/ 1057888 w 3959726"/>
              <a:gd name="connsiteY27" fmla="*/ 1348429 h 1360906"/>
              <a:gd name="connsiteX28" fmla="*/ 277172 w 3959726"/>
              <a:gd name="connsiteY28" fmla="*/ 1257523 h 136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59726" h="1360906">
                <a:moveTo>
                  <a:pt x="277172" y="1257523"/>
                </a:moveTo>
                <a:cubicBezTo>
                  <a:pt x="140814" y="1233460"/>
                  <a:pt x="257565" y="1232569"/>
                  <a:pt x="239740" y="1204050"/>
                </a:cubicBezTo>
                <a:cubicBezTo>
                  <a:pt x="221915" y="1175531"/>
                  <a:pt x="204982" y="1160380"/>
                  <a:pt x="170224" y="1086408"/>
                </a:cubicBezTo>
                <a:cubicBezTo>
                  <a:pt x="135466" y="1012436"/>
                  <a:pt x="57930" y="851123"/>
                  <a:pt x="31193" y="760218"/>
                </a:cubicBezTo>
                <a:cubicBezTo>
                  <a:pt x="4456" y="669313"/>
                  <a:pt x="0" y="599797"/>
                  <a:pt x="9803" y="540976"/>
                </a:cubicBezTo>
                <a:cubicBezTo>
                  <a:pt x="19606" y="482155"/>
                  <a:pt x="41888" y="450962"/>
                  <a:pt x="90014" y="407292"/>
                </a:cubicBezTo>
                <a:cubicBezTo>
                  <a:pt x="138140" y="363622"/>
                  <a:pt x="231719" y="318169"/>
                  <a:pt x="298561" y="278955"/>
                </a:cubicBezTo>
                <a:cubicBezTo>
                  <a:pt x="365403" y="239741"/>
                  <a:pt x="455418" y="195180"/>
                  <a:pt x="491067" y="172008"/>
                </a:cubicBezTo>
                <a:cubicBezTo>
                  <a:pt x="526716" y="148836"/>
                  <a:pt x="502653" y="140814"/>
                  <a:pt x="512456" y="139923"/>
                </a:cubicBezTo>
                <a:cubicBezTo>
                  <a:pt x="522259" y="139032"/>
                  <a:pt x="504435" y="147053"/>
                  <a:pt x="549888" y="166660"/>
                </a:cubicBezTo>
                <a:cubicBezTo>
                  <a:pt x="595341" y="186267"/>
                  <a:pt x="694267" y="223698"/>
                  <a:pt x="785172" y="257565"/>
                </a:cubicBezTo>
                <a:cubicBezTo>
                  <a:pt x="876077" y="291432"/>
                  <a:pt x="995502" y="336885"/>
                  <a:pt x="1095319" y="369860"/>
                </a:cubicBezTo>
                <a:cubicBezTo>
                  <a:pt x="1195136" y="402835"/>
                  <a:pt x="1270891" y="431355"/>
                  <a:pt x="1384077" y="455418"/>
                </a:cubicBezTo>
                <a:cubicBezTo>
                  <a:pt x="1497263" y="479481"/>
                  <a:pt x="1652337" y="516913"/>
                  <a:pt x="1774435" y="514239"/>
                </a:cubicBezTo>
                <a:cubicBezTo>
                  <a:pt x="1896533" y="511565"/>
                  <a:pt x="2004372" y="488393"/>
                  <a:pt x="2116667" y="439376"/>
                </a:cubicBezTo>
                <a:cubicBezTo>
                  <a:pt x="2228962" y="390359"/>
                  <a:pt x="2448203" y="220134"/>
                  <a:pt x="2448203" y="220134"/>
                </a:cubicBezTo>
                <a:cubicBezTo>
                  <a:pt x="2544455" y="156857"/>
                  <a:pt x="2621101" y="96253"/>
                  <a:pt x="2694182" y="59713"/>
                </a:cubicBezTo>
                <a:cubicBezTo>
                  <a:pt x="2767263" y="23173"/>
                  <a:pt x="2801130" y="1782"/>
                  <a:pt x="2886688" y="891"/>
                </a:cubicBezTo>
                <a:cubicBezTo>
                  <a:pt x="2972246" y="0"/>
                  <a:pt x="3113951" y="19607"/>
                  <a:pt x="3207530" y="54365"/>
                </a:cubicBezTo>
                <a:cubicBezTo>
                  <a:pt x="3301109" y="89123"/>
                  <a:pt x="3363495" y="149727"/>
                  <a:pt x="3448161" y="209439"/>
                </a:cubicBezTo>
                <a:cubicBezTo>
                  <a:pt x="3532827" y="269151"/>
                  <a:pt x="3715530" y="412639"/>
                  <a:pt x="3715530" y="412639"/>
                </a:cubicBezTo>
                <a:cubicBezTo>
                  <a:pt x="3794849" y="473242"/>
                  <a:pt x="3888428" y="541867"/>
                  <a:pt x="3924077" y="573060"/>
                </a:cubicBezTo>
                <a:cubicBezTo>
                  <a:pt x="3959726" y="604253"/>
                  <a:pt x="3950814" y="572169"/>
                  <a:pt x="3929424" y="599797"/>
                </a:cubicBezTo>
                <a:cubicBezTo>
                  <a:pt x="3908034" y="627425"/>
                  <a:pt x="3880407" y="680899"/>
                  <a:pt x="3795740" y="738829"/>
                </a:cubicBezTo>
                <a:cubicBezTo>
                  <a:pt x="3711073" y="796759"/>
                  <a:pt x="3585410" y="874295"/>
                  <a:pt x="3421424" y="947376"/>
                </a:cubicBezTo>
                <a:cubicBezTo>
                  <a:pt x="3257438" y="1020457"/>
                  <a:pt x="3047999" y="1113145"/>
                  <a:pt x="2811824" y="1177313"/>
                </a:cubicBezTo>
                <a:cubicBezTo>
                  <a:pt x="2575649" y="1241481"/>
                  <a:pt x="2296695" y="1303867"/>
                  <a:pt x="2004372" y="1332386"/>
                </a:cubicBezTo>
                <a:cubicBezTo>
                  <a:pt x="1712049" y="1360905"/>
                  <a:pt x="1349320" y="1360906"/>
                  <a:pt x="1057888" y="1348429"/>
                </a:cubicBezTo>
                <a:cubicBezTo>
                  <a:pt x="766456" y="1335952"/>
                  <a:pt x="413530" y="1281586"/>
                  <a:pt x="277172" y="1257523"/>
                </a:cubicBezTo>
                <a:close/>
              </a:path>
            </a:pathLst>
          </a:custGeom>
          <a:solidFill>
            <a:srgbClr val="66FF33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A0BACFE-4CDD-284C-9FAF-8ED5CDA3F754}"/>
              </a:ext>
            </a:extLst>
          </p:cNvPr>
          <p:cNvSpPr/>
          <p:nvPr/>
        </p:nvSpPr>
        <p:spPr bwMode="auto">
          <a:xfrm>
            <a:off x="3818444" y="2895256"/>
            <a:ext cx="2155421" cy="401268"/>
          </a:xfrm>
          <a:custGeom>
            <a:avLst/>
            <a:gdLst>
              <a:gd name="connsiteX0" fmla="*/ 0 w 3427663"/>
              <a:gd name="connsiteY0" fmla="*/ 172897 h 638118"/>
              <a:gd name="connsiteX1" fmla="*/ 1358231 w 3427663"/>
              <a:gd name="connsiteY1" fmla="*/ 531171 h 638118"/>
              <a:gd name="connsiteX2" fmla="*/ 2411663 w 3427663"/>
              <a:gd name="connsiteY2" fmla="*/ 17824 h 638118"/>
              <a:gd name="connsiteX3" fmla="*/ 3427663 w 3427663"/>
              <a:gd name="connsiteY3" fmla="*/ 638118 h 63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663" h="638118">
                <a:moveTo>
                  <a:pt x="0" y="172897"/>
                </a:moveTo>
                <a:cubicBezTo>
                  <a:pt x="478143" y="364956"/>
                  <a:pt x="956287" y="557016"/>
                  <a:pt x="1358231" y="531171"/>
                </a:cubicBezTo>
                <a:cubicBezTo>
                  <a:pt x="1760175" y="505326"/>
                  <a:pt x="2066758" y="0"/>
                  <a:pt x="2411663" y="17824"/>
                </a:cubicBezTo>
                <a:cubicBezTo>
                  <a:pt x="2756568" y="35649"/>
                  <a:pt x="3092115" y="336883"/>
                  <a:pt x="3427663" y="63811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FB4D4DFB-EEED-114E-8F24-A9976A0BB7EB}"/>
              </a:ext>
            </a:extLst>
          </p:cNvPr>
          <p:cNvSpPr/>
          <p:nvPr/>
        </p:nvSpPr>
        <p:spPr bwMode="auto">
          <a:xfrm>
            <a:off x="3463870" y="2007511"/>
            <a:ext cx="924833" cy="1696607"/>
          </a:xfrm>
          <a:custGeom>
            <a:avLst/>
            <a:gdLst>
              <a:gd name="connsiteX0" fmla="*/ 306615 w 1416957"/>
              <a:gd name="connsiteY0" fmla="*/ 2688771 h 2688771"/>
              <a:gd name="connsiteX1" fmla="*/ 56243 w 1416957"/>
              <a:gd name="connsiteY1" fmla="*/ 1948543 h 2688771"/>
              <a:gd name="connsiteX2" fmla="*/ 644072 w 1416957"/>
              <a:gd name="connsiteY2" fmla="*/ 1447800 h 2688771"/>
              <a:gd name="connsiteX3" fmla="*/ 339272 w 1416957"/>
              <a:gd name="connsiteY3" fmla="*/ 620485 h 2688771"/>
              <a:gd name="connsiteX4" fmla="*/ 1416957 w 1416957"/>
              <a:gd name="connsiteY4" fmla="*/ 0 h 2688771"/>
              <a:gd name="connsiteX0" fmla="*/ 306615 w 1470718"/>
              <a:gd name="connsiteY0" fmla="*/ 2698033 h 2698033"/>
              <a:gd name="connsiteX1" fmla="*/ 56243 w 1470718"/>
              <a:gd name="connsiteY1" fmla="*/ 1957805 h 2698033"/>
              <a:gd name="connsiteX2" fmla="*/ 644072 w 1470718"/>
              <a:gd name="connsiteY2" fmla="*/ 1457062 h 2698033"/>
              <a:gd name="connsiteX3" fmla="*/ 339272 w 1470718"/>
              <a:gd name="connsiteY3" fmla="*/ 629747 h 2698033"/>
              <a:gd name="connsiteX4" fmla="*/ 1291104 w 1470718"/>
              <a:gd name="connsiteY4" fmla="*/ 103414 h 2698033"/>
              <a:gd name="connsiteX5" fmla="*/ 1416957 w 1470718"/>
              <a:gd name="connsiteY5" fmla="*/ 9262 h 269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718" h="2698033">
                <a:moveTo>
                  <a:pt x="306615" y="2698033"/>
                </a:moveTo>
                <a:cubicBezTo>
                  <a:pt x="153307" y="2431333"/>
                  <a:pt x="0" y="2164633"/>
                  <a:pt x="56243" y="1957805"/>
                </a:cubicBezTo>
                <a:cubicBezTo>
                  <a:pt x="112486" y="1750977"/>
                  <a:pt x="596901" y="1678405"/>
                  <a:pt x="644072" y="1457062"/>
                </a:cubicBezTo>
                <a:cubicBezTo>
                  <a:pt x="691243" y="1235719"/>
                  <a:pt x="231433" y="855355"/>
                  <a:pt x="339272" y="629747"/>
                </a:cubicBezTo>
                <a:cubicBezTo>
                  <a:pt x="447111" y="404139"/>
                  <a:pt x="1111490" y="206828"/>
                  <a:pt x="1291104" y="103414"/>
                </a:cubicBezTo>
                <a:cubicBezTo>
                  <a:pt x="1470718" y="0"/>
                  <a:pt x="1336269" y="41887"/>
                  <a:pt x="1416957" y="9262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3B1CECB-B120-2144-970B-BB09C1762B8B}"/>
              </a:ext>
            </a:extLst>
          </p:cNvPr>
          <p:cNvSpPr/>
          <p:nvPr/>
        </p:nvSpPr>
        <p:spPr bwMode="auto">
          <a:xfrm>
            <a:off x="2545341" y="2006250"/>
            <a:ext cx="3634841" cy="1766081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061075" algn="l"/>
                <a:tab pos="6400800" algn="l"/>
                <a:tab pos="7202488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C7B46B-D892-3D43-82DC-702D67C76EDE}"/>
              </a:ext>
            </a:extLst>
          </p:cNvPr>
          <p:cNvSpPr txBox="1"/>
          <p:nvPr/>
        </p:nvSpPr>
        <p:spPr>
          <a:xfrm>
            <a:off x="1374904" y="1888610"/>
            <a:ext cx="153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Retransmissions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3A4AC0-6BC1-514C-A497-FF3EDCB4C2B6}"/>
              </a:ext>
            </a:extLst>
          </p:cNvPr>
          <p:cNvSpPr txBox="1"/>
          <p:nvPr/>
        </p:nvSpPr>
        <p:spPr>
          <a:xfrm>
            <a:off x="1638049" y="3278835"/>
            <a:ext cx="1275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Normal trans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B163D4-A97D-3F4F-928A-076E5EAFEBBD}"/>
              </a:ext>
            </a:extLst>
          </p:cNvPr>
          <p:cNvSpPr txBox="1"/>
          <p:nvPr/>
        </p:nvSpPr>
        <p:spPr>
          <a:xfrm>
            <a:off x="2964193" y="1460829"/>
            <a:ext cx="1053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TCP traffic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B0A066-8DF5-F845-A23C-D11B8375AC69}"/>
              </a:ext>
            </a:extLst>
          </p:cNvPr>
          <p:cNvSpPr txBox="1"/>
          <p:nvPr/>
        </p:nvSpPr>
        <p:spPr>
          <a:xfrm>
            <a:off x="6119812" y="1881972"/>
            <a:ext cx="1072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Behavior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884C6D-FAD6-A346-949E-364F45087224}"/>
              </a:ext>
            </a:extLst>
          </p:cNvPr>
          <p:cNvSpPr txBox="1"/>
          <p:nvPr/>
        </p:nvSpPr>
        <p:spPr>
          <a:xfrm>
            <a:off x="5934178" y="3356555"/>
            <a:ext cx="1072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Behavior 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5724D6-5323-AC4D-A21A-23687EFA390E}"/>
              </a:ext>
            </a:extLst>
          </p:cNvPr>
          <p:cNvCxnSpPr/>
          <p:nvPr/>
        </p:nvCxnSpPr>
        <p:spPr bwMode="auto">
          <a:xfrm rot="10800000" flipV="1">
            <a:off x="6015900" y="2262948"/>
            <a:ext cx="371354" cy="2455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CBB0D36-2FC6-AE44-9ACB-1A30152FDC6B}"/>
              </a:ext>
            </a:extLst>
          </p:cNvPr>
          <p:cNvCxnSpPr/>
          <p:nvPr/>
        </p:nvCxnSpPr>
        <p:spPr bwMode="auto">
          <a:xfrm rot="10800000">
            <a:off x="5735242" y="3505369"/>
            <a:ext cx="253274" cy="1711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89CD5D-76F4-074A-A354-300D6897811D}"/>
              </a:ext>
            </a:extLst>
          </p:cNvPr>
          <p:cNvCxnSpPr/>
          <p:nvPr/>
        </p:nvCxnSpPr>
        <p:spPr bwMode="auto">
          <a:xfrm flipV="1">
            <a:off x="2339984" y="3211019"/>
            <a:ext cx="314883" cy="1300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07914EF-3312-7344-9716-B4EDD0ADF9DD}"/>
              </a:ext>
            </a:extLst>
          </p:cNvPr>
          <p:cNvCxnSpPr/>
          <p:nvPr/>
        </p:nvCxnSpPr>
        <p:spPr bwMode="auto">
          <a:xfrm>
            <a:off x="2498933" y="2221111"/>
            <a:ext cx="428878" cy="1213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EAAE249-3248-8546-B644-DFBB43CEA92F}"/>
              </a:ext>
            </a:extLst>
          </p:cNvPr>
          <p:cNvCxnSpPr>
            <a:stCxn id="47" idx="0"/>
          </p:cNvCxnSpPr>
          <p:nvPr/>
        </p:nvCxnSpPr>
        <p:spPr bwMode="auto">
          <a:xfrm rot="16200000" flipV="1">
            <a:off x="4196765" y="1840252"/>
            <a:ext cx="328573" cy="34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591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/>
      <p:bldP spid="50" grpId="0"/>
      <p:bldP spid="51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Handling approximate data structures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26321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26321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847106" y="4201499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Examples: Hash tables, sketches, bloom filters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Very common building blocks in data plane systems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State-of-the-art technique: Symbolic arrays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 symbolic access may fall on any array locations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Create execution paths to capture uncertainty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Doesn’t scale with array size; sketches: O(10k) elements </a:t>
            </a:r>
          </a:p>
        </p:txBody>
      </p:sp>
      <p:graphicFrame>
        <p:nvGraphicFramePr>
          <p:cNvPr id="55" name="Table 12">
            <a:extLst>
              <a:ext uri="{FF2B5EF4-FFF2-40B4-BE49-F238E27FC236}">
                <a16:creationId xmlns:a16="http://schemas.microsoft.com/office/drawing/2014/main" id="{0B55CE0A-FAEB-B643-8A31-71321BE27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585819"/>
              </p:ext>
            </p:extLst>
          </p:nvPr>
        </p:nvGraphicFramePr>
        <p:xfrm>
          <a:off x="2386714" y="1241505"/>
          <a:ext cx="242682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89">
                  <a:extLst>
                    <a:ext uri="{9D8B030D-6E8A-4147-A177-3AD203B41FA5}">
                      <a16:colId xmlns:a16="http://schemas.microsoft.com/office/drawing/2014/main" val="4291330086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2778367588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216586700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3273577831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632948573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553830484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89276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44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43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5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294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79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7740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E663F87-8E7C-C34F-B09C-C3FDF29DDD1B}"/>
              </a:ext>
            </a:extLst>
          </p:cNvPr>
          <p:cNvSpPr txBox="1"/>
          <p:nvPr/>
        </p:nvSpPr>
        <p:spPr>
          <a:xfrm>
            <a:off x="2120014" y="3483114"/>
            <a:ext cx="285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Modeling a hash table as a symbolic array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7AA0E586-A8B8-E849-A6AE-C75CF82D2BAF}"/>
              </a:ext>
            </a:extLst>
          </p:cNvPr>
          <p:cNvCxnSpPr>
            <a:cxnSpLocks/>
          </p:cNvCxnSpPr>
          <p:nvPr/>
        </p:nvCxnSpPr>
        <p:spPr>
          <a:xfrm>
            <a:off x="1777760" y="2316389"/>
            <a:ext cx="983366" cy="94224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049D7CA6-377C-E247-850A-90062886C069}"/>
              </a:ext>
            </a:extLst>
          </p:cNvPr>
          <p:cNvCxnSpPr>
            <a:cxnSpLocks/>
          </p:cNvCxnSpPr>
          <p:nvPr/>
        </p:nvCxnSpPr>
        <p:spPr>
          <a:xfrm flipV="1">
            <a:off x="1801628" y="1432095"/>
            <a:ext cx="1321069" cy="88429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EF84F40-856D-4744-BF10-8CAA3F0C0403}"/>
              </a:ext>
            </a:extLst>
          </p:cNvPr>
          <p:cNvSpPr txBox="1"/>
          <p:nvPr/>
        </p:nvSpPr>
        <p:spPr>
          <a:xfrm>
            <a:off x="3057653" y="1226744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D8BAD3A-72FA-A846-AF08-68A4D3202040}"/>
              </a:ext>
            </a:extLst>
          </p:cNvPr>
          <p:cNvSpPr txBox="1"/>
          <p:nvPr/>
        </p:nvSpPr>
        <p:spPr>
          <a:xfrm>
            <a:off x="2775207" y="3058580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05B9232-E65E-324D-A2BD-156A6800BAB5}"/>
              </a:ext>
            </a:extLst>
          </p:cNvPr>
          <p:cNvSpPr txBox="1"/>
          <p:nvPr/>
        </p:nvSpPr>
        <p:spPr>
          <a:xfrm>
            <a:off x="4113512" y="1958474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?</a:t>
            </a:r>
          </a:p>
        </p:txBody>
      </p: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170FC895-ABD4-E845-B840-EE5E47D2366E}"/>
              </a:ext>
            </a:extLst>
          </p:cNvPr>
          <p:cNvCxnSpPr>
            <a:cxnSpLocks/>
          </p:cNvCxnSpPr>
          <p:nvPr/>
        </p:nvCxnSpPr>
        <p:spPr>
          <a:xfrm flipV="1">
            <a:off x="1823635" y="2070346"/>
            <a:ext cx="2457619" cy="24604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45BD542-1106-CA4D-98C1-4ACF183596C2}"/>
              </a:ext>
            </a:extLst>
          </p:cNvPr>
          <p:cNvSpPr txBox="1"/>
          <p:nvPr/>
        </p:nvSpPr>
        <p:spPr>
          <a:xfrm>
            <a:off x="5549014" y="1570672"/>
            <a:ext cx="191858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A[x].insert(v1);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A[x].insert(v2);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A[x].insert(v3);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3178D-FE58-2640-A2D6-E59144064E5A}"/>
              </a:ext>
            </a:extLst>
          </p:cNvPr>
          <p:cNvSpPr txBox="1"/>
          <p:nvPr/>
        </p:nvSpPr>
        <p:spPr>
          <a:xfrm>
            <a:off x="388246" y="2152821"/>
            <a:ext cx="158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CRC(</a:t>
            </a:r>
            <a:r>
              <a:rPr lang="en-US" dirty="0" err="1"/>
              <a:t>flowkey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509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5250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Solution: </a:t>
            </a:r>
            <a:r>
              <a:rPr lang="en-US" sz="32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Greybox</a:t>
            </a: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analysis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71989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71989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71989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779041" y="5105400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Approach: Use statistical properties of the approximate data structures to model abstract behaviors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Keep “probabilistic” state distribution instead of actual state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Scales independently of the array size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AB4CE1-2E03-914E-AD07-E67BF82F5953}"/>
              </a:ext>
            </a:extLst>
          </p:cNvPr>
          <p:cNvCxnSpPr>
            <a:cxnSpLocks/>
          </p:cNvCxnSpPr>
          <p:nvPr/>
        </p:nvCxnSpPr>
        <p:spPr>
          <a:xfrm>
            <a:off x="4572000" y="2133600"/>
            <a:ext cx="0" cy="17554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46A0BA-47E7-F245-BB4D-3D190AEADA3B}"/>
              </a:ext>
            </a:extLst>
          </p:cNvPr>
          <p:cNvSpPr txBox="1"/>
          <p:nvPr/>
        </p:nvSpPr>
        <p:spPr>
          <a:xfrm>
            <a:off x="3768142" y="2261104"/>
            <a:ext cx="23978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Pr</a:t>
            </a:r>
            <a:r>
              <a:rPr lang="en-US" sz="2000" dirty="0"/>
              <a:t>(</a:t>
            </a:r>
            <a:r>
              <a:rPr lang="en-US" sz="2000" b="1" dirty="0"/>
              <a:t>Col</a:t>
            </a:r>
            <a:r>
              <a:rPr lang="en-US" sz="2000" dirty="0"/>
              <a:t>) = ColRate(</a:t>
            </a:r>
            <a:r>
              <a:rPr lang="en-US" sz="2000" dirty="0" err="1"/>
              <a:t>k,N</a:t>
            </a:r>
            <a:r>
              <a:rPr lang="en-US" sz="20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348B0-FACC-C44E-8CB8-17B289501CBA}"/>
              </a:ext>
            </a:extLst>
          </p:cNvPr>
          <p:cNvSpPr txBox="1"/>
          <p:nvPr/>
        </p:nvSpPr>
        <p:spPr>
          <a:xfrm>
            <a:off x="967455" y="2208206"/>
            <a:ext cx="253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Pr</a:t>
            </a:r>
            <a:r>
              <a:rPr lang="en-US" sz="2000" dirty="0"/>
              <a:t>(</a:t>
            </a:r>
            <a:r>
              <a:rPr lang="en-US" sz="2000" b="1" dirty="0"/>
              <a:t>Hit</a:t>
            </a:r>
            <a:r>
              <a:rPr lang="en-US" sz="2000" dirty="0"/>
              <a:t>) = </a:t>
            </a:r>
            <a:r>
              <a:rPr lang="en-US" sz="2000" dirty="0" err="1"/>
              <a:t>HitRate</a:t>
            </a:r>
            <a:r>
              <a:rPr lang="en-US" sz="2000" dirty="0"/>
              <a:t>(</a:t>
            </a:r>
            <a:r>
              <a:rPr lang="en-US" sz="2000" dirty="0" err="1"/>
              <a:t>k,N</a:t>
            </a:r>
            <a:r>
              <a:rPr lang="en-US" sz="20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1219C-7766-DF47-AD53-75F09B43334A}"/>
              </a:ext>
            </a:extLst>
          </p:cNvPr>
          <p:cNvSpPr txBox="1"/>
          <p:nvPr/>
        </p:nvSpPr>
        <p:spPr>
          <a:xfrm>
            <a:off x="3285867" y="1435016"/>
            <a:ext cx="2688211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[ (v1, p1), (v2, p2)]</a:t>
            </a:r>
          </a:p>
          <a:p>
            <a:pPr algn="ctr"/>
            <a:r>
              <a:rPr lang="en-US" sz="2000" dirty="0">
                <a:cs typeface="Times New Roman" panose="02020603050405020304" pitchFamily="18" charset="0"/>
              </a:rPr>
              <a:t>Size = k, max = 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DFA101-7E5A-BE43-A728-68EF75C41CCB}"/>
              </a:ext>
            </a:extLst>
          </p:cNvPr>
          <p:cNvCxnSpPr>
            <a:cxnSpLocks/>
          </p:cNvCxnSpPr>
          <p:nvPr/>
        </p:nvCxnSpPr>
        <p:spPr>
          <a:xfrm flipH="1">
            <a:off x="2950749" y="2230905"/>
            <a:ext cx="752125" cy="6560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ABB59B-8C3E-B74A-97BE-11A4C893CF01}"/>
              </a:ext>
            </a:extLst>
          </p:cNvPr>
          <p:cNvSpPr txBox="1"/>
          <p:nvPr/>
        </p:nvSpPr>
        <p:spPr>
          <a:xfrm>
            <a:off x="5183486" y="3071530"/>
            <a:ext cx="3262511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[ (v1,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p1</a:t>
            </a:r>
            <a:r>
              <a:rPr lang="en-US" sz="2000" dirty="0">
                <a:cs typeface="Times New Roman" panose="02020603050405020304" pitchFamily="18" charset="0"/>
              </a:rPr>
              <a:t>), (v2,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p2</a:t>
            </a:r>
            <a:r>
              <a:rPr lang="en-US" sz="2000" dirty="0">
                <a:cs typeface="Times New Roman" panose="02020603050405020304" pitchFamily="18" charset="0"/>
              </a:rPr>
              <a:t>), (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v3, p3</a:t>
            </a:r>
            <a:r>
              <a:rPr lang="en-US" sz="2000" dirty="0">
                <a:cs typeface="Times New Roman" panose="02020603050405020304" pitchFamily="18" charset="0"/>
              </a:rPr>
              <a:t>)]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Size </a:t>
            </a:r>
            <a:r>
              <a:rPr lang="en-US" sz="2000" dirty="0">
                <a:cs typeface="Times New Roman" panose="02020603050405020304" pitchFamily="18" charset="0"/>
              </a:rPr>
              <a:t>= k + 1, max = 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AD765-2754-3047-9C81-0E5D46138731}"/>
              </a:ext>
            </a:extLst>
          </p:cNvPr>
          <p:cNvSpPr txBox="1"/>
          <p:nvPr/>
        </p:nvSpPr>
        <p:spPr>
          <a:xfrm>
            <a:off x="2056918" y="4114800"/>
            <a:ext cx="3429482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[ (v1,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a1</a:t>
            </a:r>
            <a:r>
              <a:rPr lang="en-US" sz="2000" dirty="0">
                <a:cs typeface="Times New Roman" panose="02020603050405020304" pitchFamily="18" charset="0"/>
              </a:rPr>
              <a:t>), (v2,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a2</a:t>
            </a:r>
            <a:r>
              <a:rPr lang="en-US" sz="2000" dirty="0">
                <a:cs typeface="Times New Roman" panose="02020603050405020304" pitchFamily="18" charset="0"/>
              </a:rPr>
              <a:t>), (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v3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a3</a:t>
            </a:r>
            <a:r>
              <a:rPr lang="en-US" sz="2000" dirty="0">
                <a:cs typeface="Times New Roman" panose="02020603050405020304" pitchFamily="18" charset="0"/>
              </a:rPr>
              <a:t>)]</a:t>
            </a:r>
          </a:p>
          <a:p>
            <a:pPr algn="ctr"/>
            <a:r>
              <a:rPr lang="en-US" sz="2000" dirty="0">
                <a:cs typeface="Times New Roman" panose="02020603050405020304" pitchFamily="18" charset="0"/>
              </a:rPr>
              <a:t>Size = k, max = 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DCC49C-0292-014F-B098-DA2E4B8AE6EC}"/>
              </a:ext>
            </a:extLst>
          </p:cNvPr>
          <p:cNvSpPr txBox="1"/>
          <p:nvPr/>
        </p:nvSpPr>
        <p:spPr>
          <a:xfrm>
            <a:off x="970768" y="3001826"/>
            <a:ext cx="3048954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[ (v1,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q1</a:t>
            </a:r>
            <a:r>
              <a:rPr lang="en-US" sz="2000" dirty="0">
                <a:cs typeface="Times New Roman" panose="02020603050405020304" pitchFamily="18" charset="0"/>
              </a:rPr>
              <a:t>), (v2,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q2</a:t>
            </a:r>
            <a:r>
              <a:rPr lang="en-US" sz="2000" dirty="0">
                <a:cs typeface="Times New Roman" panose="02020603050405020304" pitchFamily="18" charset="0"/>
              </a:rPr>
              <a:t>), (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v3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q3</a:t>
            </a:r>
            <a:r>
              <a:rPr lang="en-US" sz="2000" dirty="0">
                <a:cs typeface="Times New Roman" panose="02020603050405020304" pitchFamily="18" charset="0"/>
              </a:rPr>
              <a:t>)]</a:t>
            </a:r>
          </a:p>
          <a:p>
            <a:pPr algn="ctr"/>
            <a:r>
              <a:rPr lang="en-US" sz="2000" dirty="0">
                <a:cs typeface="Times New Roman" panose="02020603050405020304" pitchFamily="18" charset="0"/>
              </a:rPr>
              <a:t>Size = k, max = 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6F06A-A703-7449-A522-043079944A3C}"/>
              </a:ext>
            </a:extLst>
          </p:cNvPr>
          <p:cNvSpPr txBox="1"/>
          <p:nvPr/>
        </p:nvSpPr>
        <p:spPr>
          <a:xfrm>
            <a:off x="2752939" y="971490"/>
            <a:ext cx="4745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Modeling a ‘insert(v3)’ operation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540589-00E5-114C-BD77-2FC754B2C0AF}"/>
              </a:ext>
            </a:extLst>
          </p:cNvPr>
          <p:cNvSpPr txBox="1"/>
          <p:nvPr/>
        </p:nvSpPr>
        <p:spPr>
          <a:xfrm>
            <a:off x="6080291" y="3871706"/>
            <a:ext cx="22543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p1 = (p1 * k) / (k + 1)</a:t>
            </a:r>
          </a:p>
          <a:p>
            <a:r>
              <a:rPr lang="en-US" dirty="0"/>
              <a:t>p2 = (p2 * k) / (k + 1)</a:t>
            </a:r>
          </a:p>
          <a:p>
            <a:r>
              <a:rPr lang="en-US" dirty="0"/>
              <a:t>p3 = 1 / (k + 1)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F774E-12FA-D14A-96F9-3FDDDDE18C0A}"/>
              </a:ext>
            </a:extLst>
          </p:cNvPr>
          <p:cNvSpPr txBox="1"/>
          <p:nvPr/>
        </p:nvSpPr>
        <p:spPr>
          <a:xfrm>
            <a:off x="5950799" y="2188227"/>
            <a:ext cx="2688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Pr</a:t>
            </a:r>
            <a:r>
              <a:rPr lang="en-US" sz="2000" dirty="0"/>
              <a:t>(</a:t>
            </a:r>
            <a:r>
              <a:rPr lang="en-US" sz="2000" b="1" dirty="0"/>
              <a:t>Empty</a:t>
            </a:r>
            <a:r>
              <a:rPr lang="en-US" sz="2000" dirty="0"/>
              <a:t>) = (N-k) / 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486444-FE67-9B41-8D94-534F5E36699C}"/>
              </a:ext>
            </a:extLst>
          </p:cNvPr>
          <p:cNvCxnSpPr/>
          <p:nvPr/>
        </p:nvCxnSpPr>
        <p:spPr>
          <a:xfrm>
            <a:off x="5641617" y="3881848"/>
            <a:ext cx="378865" cy="44961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A17129-F2DC-7A40-A6EB-03D2E4F23DB3}"/>
              </a:ext>
            </a:extLst>
          </p:cNvPr>
          <p:cNvCxnSpPr>
            <a:cxnSpLocks/>
          </p:cNvCxnSpPr>
          <p:nvPr/>
        </p:nvCxnSpPr>
        <p:spPr>
          <a:xfrm>
            <a:off x="5412085" y="2174840"/>
            <a:ext cx="676333" cy="6861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Handling stateful loops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762000" y="4876800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P4 programs are executed in an “implicit” loop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Every packet triggers the loop execution once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One execution impacts the next via stateful variables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Naïve solution needs a long sequence of symbolic packets </a:t>
            </a:r>
          </a:p>
          <a:p>
            <a:pPr marL="1171575" lvl="2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K branches, t packets: O(</a:t>
            </a:r>
            <a:r>
              <a:rPr lang="en-US" sz="2000" dirty="0" err="1">
                <a:solidFill>
                  <a:prstClr val="black"/>
                </a:solidFill>
                <a:latin typeface="Tahoma"/>
                <a:cs typeface="Tahoma"/>
              </a:rPr>
              <a:t>K^t</a:t>
            </a: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) execution paths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A7E8B2-B2C7-E840-A012-78400469C6B4}"/>
              </a:ext>
            </a:extLst>
          </p:cNvPr>
          <p:cNvSpPr txBox="1"/>
          <p:nvPr/>
        </p:nvSpPr>
        <p:spPr>
          <a:xfrm>
            <a:off x="533400" y="1488038"/>
            <a:ext cx="253608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packet_handler</a:t>
            </a:r>
            <a:r>
              <a:rPr lang="en-US" dirty="0"/>
              <a:t> (pkt) {</a:t>
            </a:r>
          </a:p>
          <a:p>
            <a:endParaRPr lang="en-US" dirty="0"/>
          </a:p>
          <a:p>
            <a:r>
              <a:rPr lang="en-US" dirty="0"/>
              <a:t>   //identify TCP pkts</a:t>
            </a:r>
          </a:p>
          <a:p>
            <a:r>
              <a:rPr lang="en-US" dirty="0"/>
              <a:t>   </a:t>
            </a:r>
            <a:r>
              <a:rPr lang="en-US" dirty="0" err="1">
                <a:solidFill>
                  <a:srgbClr val="FF0000"/>
                </a:solidFill>
              </a:rPr>
              <a:t>tcp_pkt_cnt</a:t>
            </a:r>
            <a:r>
              <a:rPr lang="en-US" dirty="0">
                <a:solidFill>
                  <a:srgbClr val="FF0000"/>
                </a:solidFill>
              </a:rPr>
              <a:t> ++;</a:t>
            </a:r>
          </a:p>
          <a:p>
            <a:endParaRPr lang="en-US" dirty="0"/>
          </a:p>
          <a:p>
            <a:r>
              <a:rPr lang="en-US" dirty="0"/>
              <a:t>   if (</a:t>
            </a:r>
            <a:r>
              <a:rPr lang="en-US" dirty="0" err="1">
                <a:solidFill>
                  <a:srgbClr val="FF0000"/>
                </a:solidFill>
              </a:rPr>
              <a:t>tcp_pkt_cnt</a:t>
            </a:r>
            <a:r>
              <a:rPr lang="en-US" dirty="0">
                <a:solidFill>
                  <a:srgbClr val="FF0000"/>
                </a:solidFill>
              </a:rPr>
              <a:t> == 1M</a:t>
            </a:r>
            <a:r>
              <a:rPr lang="en-US" dirty="0"/>
              <a:t>) {</a:t>
            </a:r>
          </a:p>
          <a:p>
            <a:r>
              <a:rPr lang="en-US" dirty="0"/>
              <a:t>       //sample packet</a:t>
            </a:r>
          </a:p>
          <a:p>
            <a:r>
              <a:rPr lang="en-US" dirty="0"/>
              <a:t>   }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1511DC-93B6-2C48-A1D2-EF1BC719E1B4}"/>
              </a:ext>
            </a:extLst>
          </p:cNvPr>
          <p:cNvSpPr txBox="1"/>
          <p:nvPr/>
        </p:nvSpPr>
        <p:spPr>
          <a:xfrm>
            <a:off x="1136533" y="3869261"/>
            <a:ext cx="2419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Stateful loops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7CD283D-C4B0-6D42-AE68-FE7CDE3D435D}"/>
              </a:ext>
            </a:extLst>
          </p:cNvPr>
          <p:cNvSpPr/>
          <p:nvPr/>
        </p:nvSpPr>
        <p:spPr>
          <a:xfrm>
            <a:off x="3117625" y="1622934"/>
            <a:ext cx="152400" cy="2110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83702-BAA7-5042-9B84-5991D1AFBC60}"/>
              </a:ext>
            </a:extLst>
          </p:cNvPr>
          <p:cNvSpPr txBox="1"/>
          <p:nvPr/>
        </p:nvSpPr>
        <p:spPr>
          <a:xfrm>
            <a:off x="3270025" y="2163313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Loop </a:t>
            </a:r>
          </a:p>
          <a:p>
            <a:r>
              <a:rPr lang="en-US" dirty="0">
                <a:solidFill>
                  <a:schemeClr val="accent1"/>
                </a:solidFill>
              </a:rPr>
              <a:t>body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363F2-121D-0B4E-8B12-D3B023020D4E}"/>
              </a:ext>
            </a:extLst>
          </p:cNvPr>
          <p:cNvSpPr txBox="1"/>
          <p:nvPr/>
        </p:nvSpPr>
        <p:spPr>
          <a:xfrm>
            <a:off x="5588336" y="3867090"/>
            <a:ext cx="2419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Path constraints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3A61F0-77A8-9947-A768-C22C45CBD806}"/>
              </a:ext>
            </a:extLst>
          </p:cNvPr>
          <p:cNvSpPr/>
          <p:nvPr/>
        </p:nvSpPr>
        <p:spPr>
          <a:xfrm>
            <a:off x="6550379" y="1331908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C830CA-4889-E849-9CB0-C2D637F0271B}"/>
              </a:ext>
            </a:extLst>
          </p:cNvPr>
          <p:cNvSpPr/>
          <p:nvPr/>
        </p:nvSpPr>
        <p:spPr>
          <a:xfrm>
            <a:off x="5647034" y="2061757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C2F83E-5178-E94A-9FCE-27428FA02994}"/>
              </a:ext>
            </a:extLst>
          </p:cNvPr>
          <p:cNvCxnSpPr>
            <a:cxnSpLocks/>
            <a:stCxn id="2" idx="3"/>
            <a:endCxn id="34" idx="0"/>
          </p:cNvCxnSpPr>
          <p:nvPr/>
        </p:nvCxnSpPr>
        <p:spPr>
          <a:xfrm flipH="1">
            <a:off x="5761334" y="1516691"/>
            <a:ext cx="822523" cy="5450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804A92-813D-1745-B078-717D482486F2}"/>
              </a:ext>
            </a:extLst>
          </p:cNvPr>
          <p:cNvCxnSpPr>
            <a:cxnSpLocks/>
            <a:stCxn id="2" idx="5"/>
            <a:endCxn id="62" idx="1"/>
          </p:cNvCxnSpPr>
          <p:nvPr/>
        </p:nvCxnSpPr>
        <p:spPr>
          <a:xfrm>
            <a:off x="6745501" y="1516691"/>
            <a:ext cx="641307" cy="52167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360DA25-1346-A74E-91C8-66E8E232ED74}"/>
              </a:ext>
            </a:extLst>
          </p:cNvPr>
          <p:cNvSpPr txBox="1"/>
          <p:nvPr/>
        </p:nvSpPr>
        <p:spPr>
          <a:xfrm rot="5400000">
            <a:off x="4429157" y="4086724"/>
            <a:ext cx="83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61C2BFF-172F-8F40-95C1-8EACBD8D34D8}"/>
              </a:ext>
            </a:extLst>
          </p:cNvPr>
          <p:cNvSpPr/>
          <p:nvPr/>
        </p:nvSpPr>
        <p:spPr>
          <a:xfrm>
            <a:off x="7353330" y="2006657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CA73FE-108D-144F-904A-635DE4B1D4D0}"/>
              </a:ext>
            </a:extLst>
          </p:cNvPr>
          <p:cNvSpPr txBox="1"/>
          <p:nvPr/>
        </p:nvSpPr>
        <p:spPr>
          <a:xfrm>
            <a:off x="4648200" y="1516021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p1.proto=6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B88086-D5B8-0A4E-94A7-7A332753EE01}"/>
              </a:ext>
            </a:extLst>
          </p:cNvPr>
          <p:cNvSpPr txBox="1"/>
          <p:nvPr/>
        </p:nvSpPr>
        <p:spPr>
          <a:xfrm>
            <a:off x="7020014" y="1391365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p1.proto!=6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1F6A00-AD3C-8D45-92EF-06CA45BB1948}"/>
              </a:ext>
            </a:extLst>
          </p:cNvPr>
          <p:cNvSpPr/>
          <p:nvPr/>
        </p:nvSpPr>
        <p:spPr>
          <a:xfrm>
            <a:off x="5012077" y="2739132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76CFBBD-6281-444B-B629-FB8683D9F985}"/>
              </a:ext>
            </a:extLst>
          </p:cNvPr>
          <p:cNvCxnSpPr>
            <a:cxnSpLocks/>
            <a:endCxn id="65" idx="0"/>
          </p:cNvCxnSpPr>
          <p:nvPr/>
        </p:nvCxnSpPr>
        <p:spPr>
          <a:xfrm flipH="1">
            <a:off x="5126377" y="2234419"/>
            <a:ext cx="520544" cy="5047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8C8042-1D13-194C-89CC-8D16916567E4}"/>
              </a:ext>
            </a:extLst>
          </p:cNvPr>
          <p:cNvCxnSpPr>
            <a:cxnSpLocks/>
            <a:stCxn id="34" idx="5"/>
            <a:endCxn id="68" idx="1"/>
          </p:cNvCxnSpPr>
          <p:nvPr/>
        </p:nvCxnSpPr>
        <p:spPr>
          <a:xfrm>
            <a:off x="5842156" y="2246540"/>
            <a:ext cx="287322" cy="5359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02C501FF-10A8-C24C-970E-D597BB602E42}"/>
              </a:ext>
            </a:extLst>
          </p:cNvPr>
          <p:cNvSpPr/>
          <p:nvPr/>
        </p:nvSpPr>
        <p:spPr>
          <a:xfrm>
            <a:off x="6096000" y="2750767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06F67BF-8624-284B-AB97-E8E211DDD97A}"/>
              </a:ext>
            </a:extLst>
          </p:cNvPr>
          <p:cNvSpPr/>
          <p:nvPr/>
        </p:nvSpPr>
        <p:spPr>
          <a:xfrm>
            <a:off x="6791414" y="2778191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DCEB0B9-FEA2-E249-A632-EB09D2B74D3D}"/>
              </a:ext>
            </a:extLst>
          </p:cNvPr>
          <p:cNvCxnSpPr>
            <a:cxnSpLocks/>
            <a:stCxn id="62" idx="3"/>
            <a:endCxn id="69" idx="0"/>
          </p:cNvCxnSpPr>
          <p:nvPr/>
        </p:nvCxnSpPr>
        <p:spPr>
          <a:xfrm flipH="1">
            <a:off x="6905714" y="2191440"/>
            <a:ext cx="481094" cy="5867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F88EE66-705E-3348-B5F9-DDCC0E6B3DB1}"/>
              </a:ext>
            </a:extLst>
          </p:cNvPr>
          <p:cNvCxnSpPr>
            <a:cxnSpLocks/>
            <a:stCxn id="62" idx="5"/>
            <a:endCxn id="72" idx="0"/>
          </p:cNvCxnSpPr>
          <p:nvPr/>
        </p:nvCxnSpPr>
        <p:spPr>
          <a:xfrm>
            <a:off x="7548452" y="2191440"/>
            <a:ext cx="475478" cy="55932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C745CC67-3230-B84A-A516-9DC0C6649E0A}"/>
              </a:ext>
            </a:extLst>
          </p:cNvPr>
          <p:cNvSpPr/>
          <p:nvPr/>
        </p:nvSpPr>
        <p:spPr>
          <a:xfrm>
            <a:off x="7909630" y="2750767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868345-A313-8944-8D7E-AD76C40B25A7}"/>
              </a:ext>
            </a:extLst>
          </p:cNvPr>
          <p:cNvSpPr txBox="1"/>
          <p:nvPr/>
        </p:nvSpPr>
        <p:spPr>
          <a:xfrm>
            <a:off x="4210114" y="2138629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p2.proto=6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251C7C-3ECE-574F-B9AC-A1D8AA8B3647}"/>
              </a:ext>
            </a:extLst>
          </p:cNvPr>
          <p:cNvSpPr txBox="1"/>
          <p:nvPr/>
        </p:nvSpPr>
        <p:spPr>
          <a:xfrm>
            <a:off x="5961284" y="2163313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!=6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8BCDDA-A024-E34E-A313-CBCBC5D1DF31}"/>
              </a:ext>
            </a:extLst>
          </p:cNvPr>
          <p:cNvSpPr txBox="1"/>
          <p:nvPr/>
        </p:nvSpPr>
        <p:spPr>
          <a:xfrm>
            <a:off x="7693534" y="2146083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!=6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C30CE6-319D-D84E-B699-882C037E86BD}"/>
              </a:ext>
            </a:extLst>
          </p:cNvPr>
          <p:cNvSpPr txBox="1"/>
          <p:nvPr/>
        </p:nvSpPr>
        <p:spPr>
          <a:xfrm>
            <a:off x="6791250" y="2161594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=6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EA2882E-60B5-E14D-ABCC-E13C0098FCD9}"/>
              </a:ext>
            </a:extLst>
          </p:cNvPr>
          <p:cNvSpPr/>
          <p:nvPr/>
        </p:nvSpPr>
        <p:spPr>
          <a:xfrm>
            <a:off x="4658829" y="3517313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D184AF1-0C9A-F64D-BB4D-20F5D31DAD50}"/>
              </a:ext>
            </a:extLst>
          </p:cNvPr>
          <p:cNvCxnSpPr>
            <a:cxnSpLocks/>
            <a:stCxn id="65" idx="2"/>
            <a:endCxn id="84" idx="0"/>
          </p:cNvCxnSpPr>
          <p:nvPr/>
        </p:nvCxnSpPr>
        <p:spPr>
          <a:xfrm flipH="1">
            <a:off x="4773129" y="2847376"/>
            <a:ext cx="238948" cy="669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DB3CFDD-1996-024E-A705-6547234795AA}"/>
              </a:ext>
            </a:extLst>
          </p:cNvPr>
          <p:cNvCxnSpPr>
            <a:cxnSpLocks/>
            <a:stCxn id="65" idx="6"/>
            <a:endCxn id="87" idx="0"/>
          </p:cNvCxnSpPr>
          <p:nvPr/>
        </p:nvCxnSpPr>
        <p:spPr>
          <a:xfrm>
            <a:off x="5240677" y="2847376"/>
            <a:ext cx="221681" cy="69134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792BE928-AA89-7748-ADFA-4426B6B18603}"/>
              </a:ext>
            </a:extLst>
          </p:cNvPr>
          <p:cNvSpPr/>
          <p:nvPr/>
        </p:nvSpPr>
        <p:spPr>
          <a:xfrm>
            <a:off x="5348058" y="3538719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44DAFAD-6883-7448-95C6-2BB7E281B497}"/>
              </a:ext>
            </a:extLst>
          </p:cNvPr>
          <p:cNvSpPr/>
          <p:nvPr/>
        </p:nvSpPr>
        <p:spPr>
          <a:xfrm>
            <a:off x="5765151" y="3552310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86C142A-082F-B44A-8D65-B2A35BC75227}"/>
              </a:ext>
            </a:extLst>
          </p:cNvPr>
          <p:cNvCxnSpPr>
            <a:cxnSpLocks/>
          </p:cNvCxnSpPr>
          <p:nvPr/>
        </p:nvCxnSpPr>
        <p:spPr>
          <a:xfrm flipH="1">
            <a:off x="5857052" y="2902304"/>
            <a:ext cx="238948" cy="669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937CBFF-D641-2D47-B91C-7D2C8658D759}"/>
              </a:ext>
            </a:extLst>
          </p:cNvPr>
          <p:cNvCxnSpPr>
            <a:cxnSpLocks/>
            <a:stCxn id="68" idx="5"/>
            <a:endCxn id="96" idx="0"/>
          </p:cNvCxnSpPr>
          <p:nvPr/>
        </p:nvCxnSpPr>
        <p:spPr>
          <a:xfrm>
            <a:off x="6291122" y="2935550"/>
            <a:ext cx="159746" cy="5817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0AF79AF2-64CA-3646-9B4C-D5613C799205}"/>
              </a:ext>
            </a:extLst>
          </p:cNvPr>
          <p:cNvSpPr/>
          <p:nvPr/>
        </p:nvSpPr>
        <p:spPr>
          <a:xfrm>
            <a:off x="6663391" y="3572241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8E45563-9DF6-FF47-9BEA-FA3D14B2BFC9}"/>
              </a:ext>
            </a:extLst>
          </p:cNvPr>
          <p:cNvCxnSpPr>
            <a:cxnSpLocks/>
            <a:endCxn id="95" idx="0"/>
          </p:cNvCxnSpPr>
          <p:nvPr/>
        </p:nvCxnSpPr>
        <p:spPr>
          <a:xfrm>
            <a:off x="8091153" y="2894027"/>
            <a:ext cx="221681" cy="69134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85C4A0DA-6E6E-5F47-A44E-47FD7E445736}"/>
              </a:ext>
            </a:extLst>
          </p:cNvPr>
          <p:cNvSpPr/>
          <p:nvPr/>
        </p:nvSpPr>
        <p:spPr>
          <a:xfrm>
            <a:off x="8198534" y="3585370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2C1281F-F446-6B46-8272-396AACF44F60}"/>
              </a:ext>
            </a:extLst>
          </p:cNvPr>
          <p:cNvSpPr/>
          <p:nvPr/>
        </p:nvSpPr>
        <p:spPr>
          <a:xfrm>
            <a:off x="6336568" y="3517313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50B2455-2EE9-784B-9343-0371A8C74B29}"/>
              </a:ext>
            </a:extLst>
          </p:cNvPr>
          <p:cNvCxnSpPr>
            <a:cxnSpLocks/>
            <a:endCxn id="91" idx="1"/>
          </p:cNvCxnSpPr>
          <p:nvPr/>
        </p:nvCxnSpPr>
        <p:spPr>
          <a:xfrm flipH="1">
            <a:off x="6696869" y="2964510"/>
            <a:ext cx="132704" cy="6394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AA08C68-FAE2-9A43-AB3F-539394E19F69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6986536" y="2964510"/>
            <a:ext cx="232278" cy="6006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CBC7DA0D-205F-0E45-B2A6-A218AC8A998D}"/>
              </a:ext>
            </a:extLst>
          </p:cNvPr>
          <p:cNvSpPr/>
          <p:nvPr/>
        </p:nvSpPr>
        <p:spPr>
          <a:xfrm>
            <a:off x="7104514" y="3565141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F035503-885B-F84E-9F7F-DF4233B0173E}"/>
              </a:ext>
            </a:extLst>
          </p:cNvPr>
          <p:cNvSpPr/>
          <p:nvPr/>
        </p:nvSpPr>
        <p:spPr>
          <a:xfrm>
            <a:off x="7651524" y="3614718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1A7FC58-AA3C-8A43-A11B-860BBC5D211E}"/>
              </a:ext>
            </a:extLst>
          </p:cNvPr>
          <p:cNvCxnSpPr>
            <a:cxnSpLocks/>
            <a:stCxn id="72" idx="3"/>
            <a:endCxn id="104" idx="1"/>
          </p:cNvCxnSpPr>
          <p:nvPr/>
        </p:nvCxnSpPr>
        <p:spPr>
          <a:xfrm flipH="1">
            <a:off x="7685002" y="2935550"/>
            <a:ext cx="258106" cy="7108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29A1BF0-C759-7C40-86CC-E0ADDB49B90B}"/>
              </a:ext>
            </a:extLst>
          </p:cNvPr>
          <p:cNvSpPr txBox="1"/>
          <p:nvPr/>
        </p:nvSpPr>
        <p:spPr>
          <a:xfrm>
            <a:off x="3547796" y="2949294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p3.proto=6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D76BBC4-A06D-394F-95BD-8AB5F9197623}"/>
              </a:ext>
            </a:extLst>
          </p:cNvPr>
          <p:cNvSpPr txBox="1"/>
          <p:nvPr/>
        </p:nvSpPr>
        <p:spPr>
          <a:xfrm rot="5400000">
            <a:off x="4429157" y="4425556"/>
            <a:ext cx="83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38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34" grpId="0" animBg="1"/>
      <p:bldP spid="61" grpId="0"/>
      <p:bldP spid="62" grpId="0" animBg="1"/>
      <p:bldP spid="63" grpId="0"/>
      <p:bldP spid="64" grpId="0"/>
      <p:bldP spid="65" grpId="0" animBg="1"/>
      <p:bldP spid="68" grpId="0" animBg="1"/>
      <p:bldP spid="69" grpId="0" animBg="1"/>
      <p:bldP spid="72" grpId="0" animBg="1"/>
      <p:bldP spid="73" grpId="0"/>
      <p:bldP spid="74" grpId="0"/>
      <p:bldP spid="75" grpId="0"/>
      <p:bldP spid="83" grpId="0"/>
      <p:bldP spid="84" grpId="0" animBg="1"/>
      <p:bldP spid="87" grpId="0" animBg="1"/>
      <p:bldP spid="88" grpId="0" animBg="1"/>
      <p:bldP spid="91" grpId="0" animBg="1"/>
      <p:bldP spid="95" grpId="0" animBg="1"/>
      <p:bldP spid="96" grpId="0" animBg="1"/>
      <p:bldP spid="99" grpId="0" animBg="1"/>
      <p:bldP spid="104" grpId="0" animBg="1"/>
      <p:bldP spid="107" grpId="0"/>
      <p:bldP spid="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Solution: Telescoping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363F2-121D-0B4E-8B12-D3B023020D4E}"/>
              </a:ext>
            </a:extLst>
          </p:cNvPr>
          <p:cNvSpPr txBox="1"/>
          <p:nvPr/>
        </p:nvSpPr>
        <p:spPr>
          <a:xfrm>
            <a:off x="3657600" y="3890379"/>
            <a:ext cx="2419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Path constraints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3A61F0-77A8-9947-A768-C22C45CBD806}"/>
              </a:ext>
            </a:extLst>
          </p:cNvPr>
          <p:cNvSpPr/>
          <p:nvPr/>
        </p:nvSpPr>
        <p:spPr>
          <a:xfrm>
            <a:off x="4619643" y="1355197"/>
            <a:ext cx="228600" cy="216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C830CA-4889-E849-9CB0-C2D637F0271B}"/>
              </a:ext>
            </a:extLst>
          </p:cNvPr>
          <p:cNvSpPr/>
          <p:nvPr/>
        </p:nvSpPr>
        <p:spPr>
          <a:xfrm>
            <a:off x="3716298" y="2085046"/>
            <a:ext cx="228600" cy="216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C2F83E-5178-E94A-9FCE-27428FA02994}"/>
              </a:ext>
            </a:extLst>
          </p:cNvPr>
          <p:cNvCxnSpPr>
            <a:cxnSpLocks/>
            <a:stCxn id="2" idx="3"/>
            <a:endCxn id="34" idx="0"/>
          </p:cNvCxnSpPr>
          <p:nvPr/>
        </p:nvCxnSpPr>
        <p:spPr>
          <a:xfrm flipH="1">
            <a:off x="3830598" y="1539980"/>
            <a:ext cx="822523" cy="5450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804A92-813D-1745-B078-717D482486F2}"/>
              </a:ext>
            </a:extLst>
          </p:cNvPr>
          <p:cNvCxnSpPr>
            <a:cxnSpLocks/>
            <a:stCxn id="2" idx="5"/>
            <a:endCxn id="62" idx="1"/>
          </p:cNvCxnSpPr>
          <p:nvPr/>
        </p:nvCxnSpPr>
        <p:spPr>
          <a:xfrm>
            <a:off x="4814765" y="1539980"/>
            <a:ext cx="641307" cy="52167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360DA25-1346-A74E-91C8-66E8E232ED74}"/>
              </a:ext>
            </a:extLst>
          </p:cNvPr>
          <p:cNvSpPr txBox="1"/>
          <p:nvPr/>
        </p:nvSpPr>
        <p:spPr>
          <a:xfrm rot="5400000">
            <a:off x="2498421" y="4110013"/>
            <a:ext cx="83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61C2BFF-172F-8F40-95C1-8EACBD8D34D8}"/>
              </a:ext>
            </a:extLst>
          </p:cNvPr>
          <p:cNvSpPr/>
          <p:nvPr/>
        </p:nvSpPr>
        <p:spPr>
          <a:xfrm>
            <a:off x="5422594" y="2029946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CA73FE-108D-144F-904A-635DE4B1D4D0}"/>
              </a:ext>
            </a:extLst>
          </p:cNvPr>
          <p:cNvSpPr txBox="1"/>
          <p:nvPr/>
        </p:nvSpPr>
        <p:spPr>
          <a:xfrm>
            <a:off x="2717464" y="1539310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p1.proto=6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B88086-D5B8-0A4E-94A7-7A332753EE01}"/>
              </a:ext>
            </a:extLst>
          </p:cNvPr>
          <p:cNvSpPr txBox="1"/>
          <p:nvPr/>
        </p:nvSpPr>
        <p:spPr>
          <a:xfrm>
            <a:off x="5089278" y="1414654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p1.proto!=6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1F6A00-AD3C-8D45-92EF-06CA45BB1948}"/>
              </a:ext>
            </a:extLst>
          </p:cNvPr>
          <p:cNvSpPr/>
          <p:nvPr/>
        </p:nvSpPr>
        <p:spPr>
          <a:xfrm>
            <a:off x="3081341" y="2762421"/>
            <a:ext cx="228600" cy="216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76CFBBD-6281-444B-B629-FB8683D9F985}"/>
              </a:ext>
            </a:extLst>
          </p:cNvPr>
          <p:cNvCxnSpPr>
            <a:cxnSpLocks/>
            <a:endCxn id="65" idx="0"/>
          </p:cNvCxnSpPr>
          <p:nvPr/>
        </p:nvCxnSpPr>
        <p:spPr>
          <a:xfrm flipH="1">
            <a:off x="3195641" y="2257708"/>
            <a:ext cx="520544" cy="5047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8C8042-1D13-194C-89CC-8D16916567E4}"/>
              </a:ext>
            </a:extLst>
          </p:cNvPr>
          <p:cNvCxnSpPr>
            <a:cxnSpLocks/>
            <a:stCxn id="34" idx="5"/>
            <a:endCxn id="68" idx="1"/>
          </p:cNvCxnSpPr>
          <p:nvPr/>
        </p:nvCxnSpPr>
        <p:spPr>
          <a:xfrm>
            <a:off x="3911420" y="2269829"/>
            <a:ext cx="287322" cy="5359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02C501FF-10A8-C24C-970E-D597BB602E42}"/>
              </a:ext>
            </a:extLst>
          </p:cNvPr>
          <p:cNvSpPr/>
          <p:nvPr/>
        </p:nvSpPr>
        <p:spPr>
          <a:xfrm>
            <a:off x="4165264" y="2774056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06F67BF-8624-284B-AB97-E8E211DDD97A}"/>
              </a:ext>
            </a:extLst>
          </p:cNvPr>
          <p:cNvSpPr/>
          <p:nvPr/>
        </p:nvSpPr>
        <p:spPr>
          <a:xfrm>
            <a:off x="4860678" y="2801480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DCEB0B9-FEA2-E249-A632-EB09D2B74D3D}"/>
              </a:ext>
            </a:extLst>
          </p:cNvPr>
          <p:cNvCxnSpPr>
            <a:cxnSpLocks/>
            <a:stCxn id="62" idx="3"/>
            <a:endCxn id="69" idx="0"/>
          </p:cNvCxnSpPr>
          <p:nvPr/>
        </p:nvCxnSpPr>
        <p:spPr>
          <a:xfrm flipH="1">
            <a:off x="4974978" y="2214729"/>
            <a:ext cx="481094" cy="5867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F88EE66-705E-3348-B5F9-DDCC0E6B3DB1}"/>
              </a:ext>
            </a:extLst>
          </p:cNvPr>
          <p:cNvCxnSpPr>
            <a:cxnSpLocks/>
            <a:stCxn id="62" idx="5"/>
            <a:endCxn id="72" idx="0"/>
          </p:cNvCxnSpPr>
          <p:nvPr/>
        </p:nvCxnSpPr>
        <p:spPr>
          <a:xfrm>
            <a:off x="5617716" y="2214729"/>
            <a:ext cx="475478" cy="55932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C745CC67-3230-B84A-A516-9DC0C6649E0A}"/>
              </a:ext>
            </a:extLst>
          </p:cNvPr>
          <p:cNvSpPr/>
          <p:nvPr/>
        </p:nvSpPr>
        <p:spPr>
          <a:xfrm>
            <a:off x="5978894" y="2774056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868345-A313-8944-8D7E-AD76C40B25A7}"/>
              </a:ext>
            </a:extLst>
          </p:cNvPr>
          <p:cNvSpPr txBox="1"/>
          <p:nvPr/>
        </p:nvSpPr>
        <p:spPr>
          <a:xfrm>
            <a:off x="2279378" y="2161918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p2.proto=6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251C7C-3ECE-574F-B9AC-A1D8AA8B3647}"/>
              </a:ext>
            </a:extLst>
          </p:cNvPr>
          <p:cNvSpPr txBox="1"/>
          <p:nvPr/>
        </p:nvSpPr>
        <p:spPr>
          <a:xfrm>
            <a:off x="4030548" y="2186602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!=6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8BCDDA-A024-E34E-A313-CBCBC5D1DF31}"/>
              </a:ext>
            </a:extLst>
          </p:cNvPr>
          <p:cNvSpPr txBox="1"/>
          <p:nvPr/>
        </p:nvSpPr>
        <p:spPr>
          <a:xfrm>
            <a:off x="5762798" y="2169372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!=6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C30CE6-319D-D84E-B699-882C037E86BD}"/>
              </a:ext>
            </a:extLst>
          </p:cNvPr>
          <p:cNvSpPr txBox="1"/>
          <p:nvPr/>
        </p:nvSpPr>
        <p:spPr>
          <a:xfrm>
            <a:off x="4860514" y="2184883"/>
            <a:ext cx="74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=6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EA2882E-60B5-E14D-ABCC-E13C0098FCD9}"/>
              </a:ext>
            </a:extLst>
          </p:cNvPr>
          <p:cNvSpPr/>
          <p:nvPr/>
        </p:nvSpPr>
        <p:spPr>
          <a:xfrm>
            <a:off x="2728093" y="3540602"/>
            <a:ext cx="228600" cy="216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D184AF1-0C9A-F64D-BB4D-20F5D31DAD50}"/>
              </a:ext>
            </a:extLst>
          </p:cNvPr>
          <p:cNvCxnSpPr>
            <a:cxnSpLocks/>
            <a:stCxn id="65" idx="2"/>
            <a:endCxn id="84" idx="0"/>
          </p:cNvCxnSpPr>
          <p:nvPr/>
        </p:nvCxnSpPr>
        <p:spPr>
          <a:xfrm flipH="1">
            <a:off x="2842393" y="2870665"/>
            <a:ext cx="238948" cy="669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DB3CFDD-1996-024E-A705-6547234795AA}"/>
              </a:ext>
            </a:extLst>
          </p:cNvPr>
          <p:cNvCxnSpPr>
            <a:cxnSpLocks/>
            <a:stCxn id="65" idx="6"/>
            <a:endCxn id="87" idx="0"/>
          </p:cNvCxnSpPr>
          <p:nvPr/>
        </p:nvCxnSpPr>
        <p:spPr>
          <a:xfrm>
            <a:off x="3309941" y="2870665"/>
            <a:ext cx="221681" cy="69134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792BE928-AA89-7748-ADFA-4426B6B18603}"/>
              </a:ext>
            </a:extLst>
          </p:cNvPr>
          <p:cNvSpPr/>
          <p:nvPr/>
        </p:nvSpPr>
        <p:spPr>
          <a:xfrm>
            <a:off x="3417322" y="3562008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44DAFAD-6883-7448-95C6-2BB7E281B497}"/>
              </a:ext>
            </a:extLst>
          </p:cNvPr>
          <p:cNvSpPr/>
          <p:nvPr/>
        </p:nvSpPr>
        <p:spPr>
          <a:xfrm>
            <a:off x="3834415" y="3575599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86C142A-082F-B44A-8D65-B2A35BC75227}"/>
              </a:ext>
            </a:extLst>
          </p:cNvPr>
          <p:cNvCxnSpPr>
            <a:cxnSpLocks/>
          </p:cNvCxnSpPr>
          <p:nvPr/>
        </p:nvCxnSpPr>
        <p:spPr>
          <a:xfrm flipH="1">
            <a:off x="3926316" y="2925593"/>
            <a:ext cx="238948" cy="669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937CBFF-D641-2D47-B91C-7D2C8658D759}"/>
              </a:ext>
            </a:extLst>
          </p:cNvPr>
          <p:cNvCxnSpPr>
            <a:cxnSpLocks/>
            <a:stCxn id="68" idx="5"/>
            <a:endCxn id="96" idx="0"/>
          </p:cNvCxnSpPr>
          <p:nvPr/>
        </p:nvCxnSpPr>
        <p:spPr>
          <a:xfrm>
            <a:off x="4360386" y="2958839"/>
            <a:ext cx="159746" cy="5817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0AF79AF2-64CA-3646-9B4C-D5613C799205}"/>
              </a:ext>
            </a:extLst>
          </p:cNvPr>
          <p:cNvSpPr/>
          <p:nvPr/>
        </p:nvSpPr>
        <p:spPr>
          <a:xfrm>
            <a:off x="4732655" y="3595530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8E45563-9DF6-FF47-9BEA-FA3D14B2BFC9}"/>
              </a:ext>
            </a:extLst>
          </p:cNvPr>
          <p:cNvCxnSpPr>
            <a:cxnSpLocks/>
            <a:endCxn id="95" idx="0"/>
          </p:cNvCxnSpPr>
          <p:nvPr/>
        </p:nvCxnSpPr>
        <p:spPr>
          <a:xfrm>
            <a:off x="6160417" y="2917316"/>
            <a:ext cx="221681" cy="69134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85C4A0DA-6E6E-5F47-A44E-47FD7E445736}"/>
              </a:ext>
            </a:extLst>
          </p:cNvPr>
          <p:cNvSpPr/>
          <p:nvPr/>
        </p:nvSpPr>
        <p:spPr>
          <a:xfrm>
            <a:off x="6267798" y="3608659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2C1281F-F446-6B46-8272-396AACF44F60}"/>
              </a:ext>
            </a:extLst>
          </p:cNvPr>
          <p:cNvSpPr/>
          <p:nvPr/>
        </p:nvSpPr>
        <p:spPr>
          <a:xfrm>
            <a:off x="4405832" y="3540602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50B2455-2EE9-784B-9343-0371A8C74B29}"/>
              </a:ext>
            </a:extLst>
          </p:cNvPr>
          <p:cNvCxnSpPr>
            <a:cxnSpLocks/>
            <a:endCxn id="91" idx="1"/>
          </p:cNvCxnSpPr>
          <p:nvPr/>
        </p:nvCxnSpPr>
        <p:spPr>
          <a:xfrm flipH="1">
            <a:off x="4766133" y="2987799"/>
            <a:ext cx="132704" cy="6394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AA08C68-FAE2-9A43-AB3F-539394E19F69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5055800" y="2987799"/>
            <a:ext cx="232278" cy="6006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CBC7DA0D-205F-0E45-B2A6-A218AC8A998D}"/>
              </a:ext>
            </a:extLst>
          </p:cNvPr>
          <p:cNvSpPr/>
          <p:nvPr/>
        </p:nvSpPr>
        <p:spPr>
          <a:xfrm>
            <a:off x="5173778" y="3588430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F035503-885B-F84E-9F7F-DF4233B0173E}"/>
              </a:ext>
            </a:extLst>
          </p:cNvPr>
          <p:cNvSpPr/>
          <p:nvPr/>
        </p:nvSpPr>
        <p:spPr>
          <a:xfrm>
            <a:off x="5720788" y="3638007"/>
            <a:ext cx="228600" cy="21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1A7FC58-AA3C-8A43-A11B-860BBC5D211E}"/>
              </a:ext>
            </a:extLst>
          </p:cNvPr>
          <p:cNvCxnSpPr>
            <a:cxnSpLocks/>
            <a:stCxn id="72" idx="3"/>
            <a:endCxn id="104" idx="1"/>
          </p:cNvCxnSpPr>
          <p:nvPr/>
        </p:nvCxnSpPr>
        <p:spPr>
          <a:xfrm flipH="1">
            <a:off x="5754266" y="2958839"/>
            <a:ext cx="258106" cy="7108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29A1BF0-C759-7C40-86CC-E0ADDB49B90B}"/>
              </a:ext>
            </a:extLst>
          </p:cNvPr>
          <p:cNvSpPr txBox="1"/>
          <p:nvPr/>
        </p:nvSpPr>
        <p:spPr>
          <a:xfrm>
            <a:off x="1617060" y="2972583"/>
            <a:ext cx="152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p3.proto=6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D76BBC4-A06D-394F-95BD-8AB5F9197623}"/>
              </a:ext>
            </a:extLst>
          </p:cNvPr>
          <p:cNvSpPr txBox="1"/>
          <p:nvPr/>
        </p:nvSpPr>
        <p:spPr>
          <a:xfrm rot="5400000">
            <a:off x="4429157" y="4425556"/>
            <a:ext cx="83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38CA316-95CA-9B4F-A82B-8AD07EB72623}"/>
              </a:ext>
            </a:extLst>
          </p:cNvPr>
          <p:cNvSpPr txBox="1">
            <a:spLocks/>
          </p:cNvSpPr>
          <p:nvPr/>
        </p:nvSpPr>
        <p:spPr>
          <a:xfrm>
            <a:off x="770255" y="4452825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Observation: Periodic loop behaviors are common in P4 programs due to event monitors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Use a short symbolic packet sequence as probe 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Analyze which execution paths lead to monitor increments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Stretch/repeat the short sequence into a longer one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Compute probabilities based on stretched sequence</a:t>
            </a:r>
          </a:p>
        </p:txBody>
      </p:sp>
    </p:spTree>
    <p:extLst>
      <p:ext uri="{BB962C8B-B14F-4D97-AF65-F5344CB8AC3E}">
        <p14:creationId xmlns:p14="http://schemas.microsoft.com/office/powerpoint/2010/main" val="8802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34" grpId="0" animBg="1"/>
      <p:bldP spid="61" grpId="0"/>
      <p:bldP spid="62" grpId="0" animBg="1"/>
      <p:bldP spid="63" grpId="0"/>
      <p:bldP spid="64" grpId="0"/>
      <p:bldP spid="65" grpId="0" animBg="1"/>
      <p:bldP spid="68" grpId="0" animBg="1"/>
      <p:bldP spid="69" grpId="0" animBg="1"/>
      <p:bldP spid="72" grpId="0" animBg="1"/>
      <p:bldP spid="73" grpId="0"/>
      <p:bldP spid="74" grpId="0"/>
      <p:bldP spid="75" grpId="0"/>
      <p:bldP spid="83" grpId="0"/>
      <p:bldP spid="84" grpId="0" animBg="1"/>
      <p:bldP spid="87" grpId="0" animBg="1"/>
      <p:bldP spid="88" grpId="0" animBg="1"/>
      <p:bldP spid="91" grpId="0" animBg="1"/>
      <p:bldP spid="95" grpId="0" animBg="1"/>
      <p:bldP spid="96" grpId="0" animBg="1"/>
      <p:bldP spid="99" grpId="0" animBg="1"/>
      <p:bldP spid="104" grpId="0" animBg="1"/>
      <p:bldP spid="107" grpId="0"/>
      <p:bldP spid="1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91250" y="208824"/>
            <a:ext cx="5844778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Evaluation setup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0600" y="1600200"/>
            <a:ext cx="7581900" cy="35433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P4wn prototype: </a:t>
            </a:r>
          </a:p>
          <a:p>
            <a:pPr marL="600075" lvl="1" indent="-257175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6500 LoC of C </a:t>
            </a:r>
          </a:p>
          <a:p>
            <a:pPr marL="600075" lvl="1" indent="-257175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Extends the KLEE symbolic execution engine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A range of programs</a:t>
            </a:r>
          </a:p>
          <a:p>
            <a:pPr marL="6000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Traditional forwarding programs (stateless)</a:t>
            </a:r>
          </a:p>
          <a:p>
            <a:pPr marL="6000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Data plane systems (stateful)</a:t>
            </a:r>
          </a:p>
          <a:p>
            <a:pPr marL="1057275" lvl="2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Blink, </a:t>
            </a:r>
            <a:r>
              <a:rPr lang="en-US" sz="2000" dirty="0" err="1">
                <a:latin typeface="Tahoma"/>
                <a:cs typeface="Tahoma"/>
              </a:rPr>
              <a:t>NetWarden</a:t>
            </a:r>
            <a:r>
              <a:rPr lang="en-US" sz="2000" dirty="0">
                <a:latin typeface="Tahoma"/>
                <a:cs typeface="Tahoma"/>
              </a:rPr>
              <a:t>, </a:t>
            </a:r>
            <a:r>
              <a:rPr lang="en-US" sz="2000" dirty="0" err="1">
                <a:latin typeface="Tahoma"/>
                <a:cs typeface="Tahoma"/>
              </a:rPr>
              <a:t>NetCache</a:t>
            </a:r>
            <a:r>
              <a:rPr lang="en-US" sz="2000" dirty="0">
                <a:latin typeface="Tahoma"/>
                <a:cs typeface="Tahoma"/>
              </a:rPr>
              <a:t>, … 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Baseline: KLEE</a:t>
            </a:r>
            <a:endParaRPr lang="en-US" sz="2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28747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5829" y="371134"/>
            <a:ext cx="8072342" cy="55721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Microbenchmarks: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Greybox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analysis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3959439" y="1885951"/>
            <a:ext cx="1143857" cy="36386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endParaRPr lang="en-US" sz="1125" b="1" dirty="0">
              <a:latin typeface="Tahoma"/>
              <a:cs typeface="Tahoma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006362" y="4695803"/>
            <a:ext cx="7315200" cy="34290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P4wn scales independently of data structure size</a:t>
            </a:r>
          </a:p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Figure for CMS; other results in paper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4AE3D-9007-0C41-AAB3-3B27C7E52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30317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3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5829" y="371134"/>
            <a:ext cx="8072342" cy="55721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Microbenchmarks: Telescoping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3959439" y="1885951"/>
            <a:ext cx="1143857" cy="36386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endParaRPr lang="en-US" sz="1125" b="1" dirty="0">
              <a:latin typeface="Tahoma"/>
              <a:cs typeface="Tahoma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006362" y="4695803"/>
            <a:ext cx="7315200" cy="34290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P4wn uses 4 symbolic packets for telescoping</a:t>
            </a:r>
          </a:p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Figure for Blink; other results in paper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BC4A7-9D77-EC48-BF0B-3F8369A3C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39" y="1590379"/>
            <a:ext cx="5181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5829" y="381000"/>
            <a:ext cx="8072342" cy="55721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Probabilistic profiles + adversarial testing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2087761" y="1418928"/>
            <a:ext cx="171450" cy="171451"/>
          </a:xfrm>
          <a:prstGeom prst="rect">
            <a:avLst/>
          </a:prstGeom>
          <a:noFill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3959439" y="1885951"/>
            <a:ext cx="1143857" cy="36386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endParaRPr lang="en-US" sz="1125" b="1" dirty="0">
              <a:latin typeface="Tahoma"/>
              <a:cs typeface="Tahoma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990600" y="4724400"/>
            <a:ext cx="7315200" cy="34290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Method: Rank code blocks by probability, and generate test traces to lowest ones</a:t>
            </a:r>
          </a:p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P4wn detected all known adversarial traces in the tested systems</a:t>
            </a:r>
          </a:p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Adversarial traces caused significant disruption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D07353B-ADAC-3A43-88DE-C655D3A36BD8}"/>
              </a:ext>
            </a:extLst>
          </p:cNvPr>
          <p:cNvGraphicFramePr>
            <a:graphicFrameLocks noGrp="1"/>
          </p:cNvGraphicFramePr>
          <p:nvPr/>
        </p:nvGraphicFramePr>
        <p:xfrm>
          <a:off x="840630" y="1524000"/>
          <a:ext cx="746517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551">
                  <a:extLst>
                    <a:ext uri="{9D8B030D-6E8A-4147-A177-3AD203B41FA5}">
                      <a16:colId xmlns:a16="http://schemas.microsoft.com/office/drawing/2014/main" val="1977144772"/>
                    </a:ext>
                  </a:extLst>
                </a:gridCol>
                <a:gridCol w="2737229">
                  <a:extLst>
                    <a:ext uri="{9D8B030D-6E8A-4147-A177-3AD203B41FA5}">
                      <a16:colId xmlns:a16="http://schemas.microsoft.com/office/drawing/2014/main" val="1926564509"/>
                    </a:ext>
                  </a:extLst>
                </a:gridCol>
                <a:gridCol w="2488390">
                  <a:extLst>
                    <a:ext uri="{9D8B030D-6E8A-4147-A177-3AD203B41FA5}">
                      <a16:colId xmlns:a16="http://schemas.microsoft.com/office/drawing/2014/main" val="3116070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Adversarial trace(s)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45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Blink [NSDI’19]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Link failure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Concurrent TCP </a:t>
                      </a:r>
                      <a:r>
                        <a:rPr lang="en-US" dirty="0" err="1"/>
                        <a:t>retrans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74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NetCache</a:t>
                      </a:r>
                      <a:r>
                        <a:rPr lang="en-US" b="0" dirty="0"/>
                        <a:t> [SOSP’17]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Key/value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Changing “hot” keys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07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*Flow [ATC’18]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Network telemetry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Frequent collision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7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P40f [CoNEXT’19]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OS fingerprinting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Signature mismatch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597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NetHCF</a:t>
                      </a:r>
                      <a:r>
                        <a:rPr lang="en-US" b="0" dirty="0"/>
                        <a:t> [ICNP’19]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Spoofed traffic filtering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Frequent unseen 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306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Poise [Sec’20]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Access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Hash collisions (+)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05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NetWarden</a:t>
                      </a:r>
                      <a:r>
                        <a:rPr lang="en-US" b="0" dirty="0"/>
                        <a:t> [Sec’20]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Covert channel defense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Timing modulation (+)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539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51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5829" y="381000"/>
            <a:ext cx="8072342" cy="557213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Probabilistic profiles + adversarial testing (Cont’d)</a:t>
            </a: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990600" y="4914900"/>
            <a:ext cx="7315200" cy="34290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A subset of code blocks ranked by probabilities</a:t>
            </a:r>
          </a:p>
          <a:p>
            <a:pPr marL="650081" lvl="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ahoma"/>
                <a:cs typeface="Tahoma"/>
              </a:rPr>
              <a:t>Red</a:t>
            </a:r>
            <a:r>
              <a:rPr lang="en-US" sz="2000" dirty="0">
                <a:latin typeface="Tahoma"/>
                <a:cs typeface="Tahoma"/>
              </a:rPr>
              <a:t>: produces disruptive traces</a:t>
            </a:r>
          </a:p>
          <a:p>
            <a:pPr marL="650081" lvl="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B050"/>
                </a:solidFill>
                <a:latin typeface="Tahoma"/>
                <a:cs typeface="Tahoma"/>
              </a:rPr>
              <a:t>Green</a:t>
            </a:r>
            <a:r>
              <a:rPr lang="en-US" sz="2000" dirty="0">
                <a:latin typeface="Tahoma"/>
                <a:cs typeface="Tahoma"/>
              </a:rPr>
              <a:t>: non-disruptive traces</a:t>
            </a:r>
          </a:p>
          <a:p>
            <a:pPr marL="192881" indent="-192881">
              <a:spcBef>
                <a:spcPct val="2000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Corner-cases (often) lead to disruptive behaviors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430F5-0E42-5144-ABCF-484F2CECA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7988"/>
            <a:ext cx="563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142195"/>
            <a:ext cx="899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Background: Programmable data planes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71728" y="4648200"/>
            <a:ext cx="8229600" cy="90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Programmable switches and NICs are on the rise  </a:t>
            </a:r>
          </a:p>
          <a:p>
            <a:pPr marL="8001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Controlled in high-level languages (e.g., P4)</a:t>
            </a:r>
          </a:p>
          <a:p>
            <a:pPr marL="8001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Customized protocols (e.g., user-defined headers) </a:t>
            </a:r>
          </a:p>
          <a:p>
            <a:pPr marL="8001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Programmable match/actions (e.g., add/rm/mod headers)</a:t>
            </a:r>
          </a:p>
          <a:p>
            <a:pPr marL="8001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B050"/>
                </a:solidFill>
                <a:latin typeface="Tahoma"/>
                <a:cs typeface="Tahoma"/>
              </a:rPr>
              <a:t>Stateful</a:t>
            </a:r>
            <a:r>
              <a:rPr lang="en-US" sz="2000" dirty="0">
                <a:latin typeface="Tahoma"/>
                <a:cs typeface="Tahoma"/>
              </a:rPr>
              <a:t> packet processing (e.g., using SRAM-based registers)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6B5FCF4-7391-C141-A703-252B215B49D8}"/>
              </a:ext>
            </a:extLst>
          </p:cNvPr>
          <p:cNvGrpSpPr/>
          <p:nvPr/>
        </p:nvGrpSpPr>
        <p:grpSpPr>
          <a:xfrm>
            <a:off x="290728" y="1262982"/>
            <a:ext cx="8610600" cy="3052472"/>
            <a:chOff x="925262" y="2960675"/>
            <a:chExt cx="10104158" cy="3433472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EB286831-6617-804B-B36E-0EA2154B97FF}"/>
                </a:ext>
              </a:extLst>
            </p:cNvPr>
            <p:cNvSpPr/>
            <p:nvPr/>
          </p:nvSpPr>
          <p:spPr>
            <a:xfrm>
              <a:off x="9214104" y="3619702"/>
              <a:ext cx="1463693" cy="2774445"/>
            </a:xfrm>
            <a:prstGeom prst="roundRect">
              <a:avLst>
                <a:gd name="adj" fmla="val 6295"/>
              </a:avLst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2E4B505-03FD-2242-8D7E-469CFA1950F7}"/>
                </a:ext>
              </a:extLst>
            </p:cNvPr>
            <p:cNvSpPr/>
            <p:nvPr/>
          </p:nvSpPr>
          <p:spPr>
            <a:xfrm>
              <a:off x="9871609" y="4283012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27F5C5A-F8EB-FF46-BAED-980061537D75}"/>
                </a:ext>
              </a:extLst>
            </p:cNvPr>
            <p:cNvSpPr/>
            <p:nvPr/>
          </p:nvSpPr>
          <p:spPr>
            <a:xfrm>
              <a:off x="10028592" y="4283012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E939ACF-9C63-5941-84B5-159E1430AA73}"/>
                </a:ext>
              </a:extLst>
            </p:cNvPr>
            <p:cNvSpPr/>
            <p:nvPr/>
          </p:nvSpPr>
          <p:spPr>
            <a:xfrm>
              <a:off x="10190378" y="4283012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C62F255-ADC5-4246-B33B-3749D151073B}"/>
                </a:ext>
              </a:extLst>
            </p:cNvPr>
            <p:cNvCxnSpPr/>
            <p:nvPr/>
          </p:nvCxnSpPr>
          <p:spPr>
            <a:xfrm flipH="1" flipV="1">
              <a:off x="9562491" y="4283012"/>
              <a:ext cx="780766" cy="886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9A95651-F8C1-EF4F-8C08-1FADA765D36E}"/>
                </a:ext>
              </a:extLst>
            </p:cNvPr>
            <p:cNvCxnSpPr/>
            <p:nvPr/>
          </p:nvCxnSpPr>
          <p:spPr>
            <a:xfrm flipH="1" flipV="1">
              <a:off x="9562491" y="4699420"/>
              <a:ext cx="780766" cy="1584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E43D1E8-EEE6-5740-9770-24700BBF3A55}"/>
                </a:ext>
              </a:extLst>
            </p:cNvPr>
            <p:cNvCxnSpPr/>
            <p:nvPr/>
          </p:nvCxnSpPr>
          <p:spPr>
            <a:xfrm flipH="1" flipV="1">
              <a:off x="10328798" y="4283012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017DC08-D9D6-2947-B2DB-C5EB9D7E3F55}"/>
                </a:ext>
              </a:extLst>
            </p:cNvPr>
            <p:cNvCxnSpPr/>
            <p:nvPr/>
          </p:nvCxnSpPr>
          <p:spPr>
            <a:xfrm flipH="1" flipV="1">
              <a:off x="10169753" y="4283012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518050C-8E1A-8B41-ADE7-B41F6CA190C1}"/>
                </a:ext>
              </a:extLst>
            </p:cNvPr>
            <p:cNvCxnSpPr/>
            <p:nvPr/>
          </p:nvCxnSpPr>
          <p:spPr>
            <a:xfrm flipH="1" flipV="1">
              <a:off x="10010709" y="4294373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9081E9A-3CC1-5C4A-9F18-19571292F65F}"/>
                </a:ext>
              </a:extLst>
            </p:cNvPr>
            <p:cNvCxnSpPr/>
            <p:nvPr/>
          </p:nvCxnSpPr>
          <p:spPr>
            <a:xfrm flipH="1" flipV="1">
              <a:off x="9851664" y="4283012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0C7374F-7663-C145-9C66-9E0440B339AA}"/>
                </a:ext>
              </a:extLst>
            </p:cNvPr>
            <p:cNvSpPr/>
            <p:nvPr/>
          </p:nvSpPr>
          <p:spPr>
            <a:xfrm>
              <a:off x="9868050" y="5033110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8DD0899-E32D-7D43-AADC-13B1CA46BE4E}"/>
                </a:ext>
              </a:extLst>
            </p:cNvPr>
            <p:cNvSpPr/>
            <p:nvPr/>
          </p:nvSpPr>
          <p:spPr>
            <a:xfrm>
              <a:off x="10025033" y="5033110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405C2C1-7336-A947-9142-DB608001AB53}"/>
                </a:ext>
              </a:extLst>
            </p:cNvPr>
            <p:cNvSpPr/>
            <p:nvPr/>
          </p:nvSpPr>
          <p:spPr>
            <a:xfrm>
              <a:off x="10186819" y="5033110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37E5B5B-EFC2-824E-90C2-123C5D00DD7A}"/>
                </a:ext>
              </a:extLst>
            </p:cNvPr>
            <p:cNvCxnSpPr/>
            <p:nvPr/>
          </p:nvCxnSpPr>
          <p:spPr>
            <a:xfrm flipH="1" flipV="1">
              <a:off x="9558932" y="5033110"/>
              <a:ext cx="780766" cy="886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610E927-F970-454C-80EF-373C955A2B04}"/>
                </a:ext>
              </a:extLst>
            </p:cNvPr>
            <p:cNvCxnSpPr/>
            <p:nvPr/>
          </p:nvCxnSpPr>
          <p:spPr>
            <a:xfrm flipH="1" flipV="1">
              <a:off x="9558932" y="5449518"/>
              <a:ext cx="780766" cy="1584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A34C4A0-5378-C440-96FC-B568DC9A5D5B}"/>
                </a:ext>
              </a:extLst>
            </p:cNvPr>
            <p:cNvCxnSpPr/>
            <p:nvPr/>
          </p:nvCxnSpPr>
          <p:spPr>
            <a:xfrm flipH="1" flipV="1">
              <a:off x="10325239" y="5033110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7DFC83A-5C87-0C40-AC3D-EEC34F64AD16}"/>
                </a:ext>
              </a:extLst>
            </p:cNvPr>
            <p:cNvCxnSpPr/>
            <p:nvPr/>
          </p:nvCxnSpPr>
          <p:spPr>
            <a:xfrm flipH="1" flipV="1">
              <a:off x="10166194" y="5033110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A114A61-554B-3148-A6E2-5CFD4C1BDC13}"/>
                </a:ext>
              </a:extLst>
            </p:cNvPr>
            <p:cNvCxnSpPr/>
            <p:nvPr/>
          </p:nvCxnSpPr>
          <p:spPr>
            <a:xfrm flipH="1" flipV="1">
              <a:off x="10007150" y="5044471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11E4432-D090-A644-8F5C-FD38F06FAA1B}"/>
                </a:ext>
              </a:extLst>
            </p:cNvPr>
            <p:cNvCxnSpPr/>
            <p:nvPr/>
          </p:nvCxnSpPr>
          <p:spPr>
            <a:xfrm flipH="1" flipV="1">
              <a:off x="9848105" y="5033110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D28C849-F1E9-8B4D-BFB1-10D6E0150A83}"/>
                </a:ext>
              </a:extLst>
            </p:cNvPr>
            <p:cNvSpPr/>
            <p:nvPr/>
          </p:nvSpPr>
          <p:spPr>
            <a:xfrm>
              <a:off x="9868050" y="5783208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71717AE-C786-A740-A49A-8E6F63EF6197}"/>
                </a:ext>
              </a:extLst>
            </p:cNvPr>
            <p:cNvSpPr/>
            <p:nvPr/>
          </p:nvSpPr>
          <p:spPr>
            <a:xfrm>
              <a:off x="10025033" y="5783208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8042F1D-C4AE-3044-90E6-18FDCD77DC98}"/>
                </a:ext>
              </a:extLst>
            </p:cNvPr>
            <p:cNvSpPr/>
            <p:nvPr/>
          </p:nvSpPr>
          <p:spPr>
            <a:xfrm>
              <a:off x="10186819" y="5783208"/>
              <a:ext cx="124642" cy="4059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BB5DF78-7D78-3647-982F-86559786A29F}"/>
                </a:ext>
              </a:extLst>
            </p:cNvPr>
            <p:cNvCxnSpPr/>
            <p:nvPr/>
          </p:nvCxnSpPr>
          <p:spPr>
            <a:xfrm flipH="1" flipV="1">
              <a:off x="9558932" y="5783208"/>
              <a:ext cx="780766" cy="886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B910BA3-64E5-474D-8BC3-47D9B0CBAD1E}"/>
                </a:ext>
              </a:extLst>
            </p:cNvPr>
            <p:cNvCxnSpPr/>
            <p:nvPr/>
          </p:nvCxnSpPr>
          <p:spPr>
            <a:xfrm flipH="1" flipV="1">
              <a:off x="9558932" y="6199616"/>
              <a:ext cx="780766" cy="1584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CE8E9D0-E55D-3746-A9D2-4C6A8851D087}"/>
                </a:ext>
              </a:extLst>
            </p:cNvPr>
            <p:cNvCxnSpPr/>
            <p:nvPr/>
          </p:nvCxnSpPr>
          <p:spPr>
            <a:xfrm flipH="1" flipV="1">
              <a:off x="10325239" y="5783208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33687D0-8E7F-0E4C-8C12-7B611E411AFF}"/>
                </a:ext>
              </a:extLst>
            </p:cNvPr>
            <p:cNvCxnSpPr/>
            <p:nvPr/>
          </p:nvCxnSpPr>
          <p:spPr>
            <a:xfrm flipH="1" flipV="1">
              <a:off x="10166194" y="5783208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D3178AA7-9BD4-7A46-B933-D9119C551F54}"/>
                </a:ext>
              </a:extLst>
            </p:cNvPr>
            <p:cNvCxnSpPr/>
            <p:nvPr/>
          </p:nvCxnSpPr>
          <p:spPr>
            <a:xfrm flipH="1" flipV="1">
              <a:off x="10007150" y="5794569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FABAAB2-842A-384F-91AA-8106C7BE52B5}"/>
                </a:ext>
              </a:extLst>
            </p:cNvPr>
            <p:cNvCxnSpPr/>
            <p:nvPr/>
          </p:nvCxnSpPr>
          <p:spPr>
            <a:xfrm flipH="1" flipV="1">
              <a:off x="9848105" y="5783208"/>
              <a:ext cx="0" cy="41640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ight Arrow 150">
              <a:extLst>
                <a:ext uri="{FF2B5EF4-FFF2-40B4-BE49-F238E27FC236}">
                  <a16:creationId xmlns:a16="http://schemas.microsoft.com/office/drawing/2014/main" id="{57FA152B-E014-C54B-8C2B-E9615D8BCEDB}"/>
                </a:ext>
              </a:extLst>
            </p:cNvPr>
            <p:cNvSpPr/>
            <p:nvPr/>
          </p:nvSpPr>
          <p:spPr>
            <a:xfrm>
              <a:off x="925262" y="4210352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2" name="Right Arrow 151">
              <a:extLst>
                <a:ext uri="{FF2B5EF4-FFF2-40B4-BE49-F238E27FC236}">
                  <a16:creationId xmlns:a16="http://schemas.microsoft.com/office/drawing/2014/main" id="{D4B2FD41-4A9C-7640-AC21-0E98DEA05A6F}"/>
                </a:ext>
              </a:extLst>
            </p:cNvPr>
            <p:cNvSpPr/>
            <p:nvPr/>
          </p:nvSpPr>
          <p:spPr>
            <a:xfrm>
              <a:off x="925262" y="4663151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3" name="Right Arrow 152">
              <a:extLst>
                <a:ext uri="{FF2B5EF4-FFF2-40B4-BE49-F238E27FC236}">
                  <a16:creationId xmlns:a16="http://schemas.microsoft.com/office/drawing/2014/main" id="{DDA7782B-778A-6F44-AE28-E2B61FFED489}"/>
                </a:ext>
              </a:extLst>
            </p:cNvPr>
            <p:cNvSpPr/>
            <p:nvPr/>
          </p:nvSpPr>
          <p:spPr>
            <a:xfrm>
              <a:off x="925262" y="5119395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4" name="Right Arrow 153">
              <a:extLst>
                <a:ext uri="{FF2B5EF4-FFF2-40B4-BE49-F238E27FC236}">
                  <a16:creationId xmlns:a16="http://schemas.microsoft.com/office/drawing/2014/main" id="{D0A9BE38-4301-3941-B170-55EFF9FC3AD7}"/>
                </a:ext>
              </a:extLst>
            </p:cNvPr>
            <p:cNvSpPr/>
            <p:nvPr/>
          </p:nvSpPr>
          <p:spPr>
            <a:xfrm>
              <a:off x="925262" y="5572194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5" name="Right Arrow 154">
              <a:extLst>
                <a:ext uri="{FF2B5EF4-FFF2-40B4-BE49-F238E27FC236}">
                  <a16:creationId xmlns:a16="http://schemas.microsoft.com/office/drawing/2014/main" id="{8D191A03-D780-FF40-B9A0-BEEF353EE371}"/>
                </a:ext>
              </a:extLst>
            </p:cNvPr>
            <p:cNvSpPr/>
            <p:nvPr/>
          </p:nvSpPr>
          <p:spPr>
            <a:xfrm>
              <a:off x="10696632" y="4210352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6" name="Right Arrow 155">
              <a:extLst>
                <a:ext uri="{FF2B5EF4-FFF2-40B4-BE49-F238E27FC236}">
                  <a16:creationId xmlns:a16="http://schemas.microsoft.com/office/drawing/2014/main" id="{BC947F6A-79C3-0243-A951-289418A67960}"/>
                </a:ext>
              </a:extLst>
            </p:cNvPr>
            <p:cNvSpPr/>
            <p:nvPr/>
          </p:nvSpPr>
          <p:spPr>
            <a:xfrm>
              <a:off x="10696632" y="4663151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7" name="Right Arrow 156">
              <a:extLst>
                <a:ext uri="{FF2B5EF4-FFF2-40B4-BE49-F238E27FC236}">
                  <a16:creationId xmlns:a16="http://schemas.microsoft.com/office/drawing/2014/main" id="{69075E66-5136-454D-A430-70FAE6CB1EEA}"/>
                </a:ext>
              </a:extLst>
            </p:cNvPr>
            <p:cNvSpPr/>
            <p:nvPr/>
          </p:nvSpPr>
          <p:spPr>
            <a:xfrm>
              <a:off x="10696632" y="5119395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8" name="Right Arrow 157">
              <a:extLst>
                <a:ext uri="{FF2B5EF4-FFF2-40B4-BE49-F238E27FC236}">
                  <a16:creationId xmlns:a16="http://schemas.microsoft.com/office/drawing/2014/main" id="{5B3A3ADF-2D02-B044-809B-253AD7C0B33D}"/>
                </a:ext>
              </a:extLst>
            </p:cNvPr>
            <p:cNvSpPr/>
            <p:nvPr/>
          </p:nvSpPr>
          <p:spPr>
            <a:xfrm>
              <a:off x="10696632" y="5572194"/>
              <a:ext cx="332788" cy="430144"/>
            </a:xfrm>
            <a:prstGeom prst="rightArrow">
              <a:avLst>
                <a:gd name="adj1" fmla="val 40810"/>
                <a:gd name="adj2" fmla="val 7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787A8FEE-FF9C-8947-B3AD-23BD4A66AE95}"/>
                </a:ext>
              </a:extLst>
            </p:cNvPr>
            <p:cNvSpPr/>
            <p:nvPr/>
          </p:nvSpPr>
          <p:spPr>
            <a:xfrm>
              <a:off x="1281748" y="3610464"/>
              <a:ext cx="1463693" cy="2774445"/>
            </a:xfrm>
            <a:prstGeom prst="roundRect">
              <a:avLst>
                <a:gd name="adj" fmla="val 6295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0C94B9A-DCAB-E444-AAB9-9D4D8DC40BB2}"/>
                </a:ext>
              </a:extLst>
            </p:cNvPr>
            <p:cNvSpPr/>
            <p:nvPr/>
          </p:nvSpPr>
          <p:spPr>
            <a:xfrm>
              <a:off x="3256496" y="4214506"/>
              <a:ext cx="1041889" cy="21704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CBF1F95B-C369-4F48-8577-8CB5516C49DF}"/>
                </a:ext>
              </a:extLst>
            </p:cNvPr>
            <p:cNvSpPr/>
            <p:nvPr/>
          </p:nvSpPr>
          <p:spPr>
            <a:xfrm rot="5400000">
              <a:off x="3845464" y="4400190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2" name="Trapezoid 161">
              <a:extLst>
                <a:ext uri="{FF2B5EF4-FFF2-40B4-BE49-F238E27FC236}">
                  <a16:creationId xmlns:a16="http://schemas.microsoft.com/office/drawing/2014/main" id="{5CACEE35-FC87-A34E-8544-F86E4EEC9593}"/>
                </a:ext>
              </a:extLst>
            </p:cNvPr>
            <p:cNvSpPr/>
            <p:nvPr/>
          </p:nvSpPr>
          <p:spPr>
            <a:xfrm rot="5400000">
              <a:off x="3841994" y="5158252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3" name="Trapezoid 162">
              <a:extLst>
                <a:ext uri="{FF2B5EF4-FFF2-40B4-BE49-F238E27FC236}">
                  <a16:creationId xmlns:a16="http://schemas.microsoft.com/office/drawing/2014/main" id="{0027C461-2181-FE4C-A9A8-A06BE69E43AA}"/>
                </a:ext>
              </a:extLst>
            </p:cNvPr>
            <p:cNvSpPr/>
            <p:nvPr/>
          </p:nvSpPr>
          <p:spPr>
            <a:xfrm rot="5400000">
              <a:off x="3828518" y="5916313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E16AD0C-0493-8A4D-8D9C-D67CEDFBBE5A}"/>
                </a:ext>
              </a:extLst>
            </p:cNvPr>
            <p:cNvSpPr/>
            <p:nvPr/>
          </p:nvSpPr>
          <p:spPr>
            <a:xfrm>
              <a:off x="3368596" y="4342250"/>
              <a:ext cx="425117" cy="19443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700" b="1" dirty="0">
                  <a:latin typeface="Calibri" charset="0"/>
                  <a:ea typeface="Calibri" charset="0"/>
                  <a:cs typeface="Calibri" charset="0"/>
                </a:rPr>
                <a:t>Memory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2DDF496-22E4-7442-87CA-D615FB19C55F}"/>
                </a:ext>
              </a:extLst>
            </p:cNvPr>
            <p:cNvSpPr/>
            <p:nvPr/>
          </p:nvSpPr>
          <p:spPr>
            <a:xfrm>
              <a:off x="1679530" y="4258360"/>
              <a:ext cx="469906" cy="469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639F58-40E5-FB47-966C-BB243643F5E0}"/>
                </a:ext>
              </a:extLst>
            </p:cNvPr>
            <p:cNvSpPr/>
            <p:nvPr/>
          </p:nvSpPr>
          <p:spPr>
            <a:xfrm>
              <a:off x="2145820" y="4777642"/>
              <a:ext cx="469906" cy="469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4573DFB-2EF8-5A4E-BEBA-D59CE1D84E48}"/>
                </a:ext>
              </a:extLst>
            </p:cNvPr>
            <p:cNvSpPr/>
            <p:nvPr/>
          </p:nvSpPr>
          <p:spPr>
            <a:xfrm>
              <a:off x="1401201" y="4797646"/>
              <a:ext cx="469906" cy="469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2268E98-4072-0A45-AA45-437EBCD2FADD}"/>
                </a:ext>
              </a:extLst>
            </p:cNvPr>
            <p:cNvSpPr/>
            <p:nvPr/>
          </p:nvSpPr>
          <p:spPr>
            <a:xfrm>
              <a:off x="1854882" y="5313302"/>
              <a:ext cx="469906" cy="469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BB20706-9352-E740-BDE4-8999C580BE26}"/>
                </a:ext>
              </a:extLst>
            </p:cNvPr>
            <p:cNvSpPr/>
            <p:nvPr/>
          </p:nvSpPr>
          <p:spPr>
            <a:xfrm>
              <a:off x="1538558" y="5769512"/>
              <a:ext cx="469906" cy="4699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70" name="Curved Connector 169">
              <a:extLst>
                <a:ext uri="{FF2B5EF4-FFF2-40B4-BE49-F238E27FC236}">
                  <a16:creationId xmlns:a16="http://schemas.microsoft.com/office/drawing/2014/main" id="{A7AF4130-E4BF-5D42-A5A5-6318D4EB31DE}"/>
                </a:ext>
              </a:extLst>
            </p:cNvPr>
            <p:cNvCxnSpPr/>
            <p:nvPr/>
          </p:nvCxnSpPr>
          <p:spPr>
            <a:xfrm>
              <a:off x="1871107" y="5032599"/>
              <a:ext cx="384865" cy="349519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urved Connector 170">
              <a:extLst>
                <a:ext uri="{FF2B5EF4-FFF2-40B4-BE49-F238E27FC236}">
                  <a16:creationId xmlns:a16="http://schemas.microsoft.com/office/drawing/2014/main" id="{70D33860-298E-5844-B84A-6D405C5F57E2}"/>
                </a:ext>
              </a:extLst>
            </p:cNvPr>
            <p:cNvCxnSpPr/>
            <p:nvPr/>
          </p:nvCxnSpPr>
          <p:spPr>
            <a:xfrm rot="10800000">
              <a:off x="1470018" y="5198737"/>
              <a:ext cx="384865" cy="349519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urved Connector 171">
              <a:extLst>
                <a:ext uri="{FF2B5EF4-FFF2-40B4-BE49-F238E27FC236}">
                  <a16:creationId xmlns:a16="http://schemas.microsoft.com/office/drawing/2014/main" id="{9418A02B-9C3D-9741-A3B4-B3F27095F2E2}"/>
                </a:ext>
              </a:extLst>
            </p:cNvPr>
            <p:cNvCxnSpPr/>
            <p:nvPr/>
          </p:nvCxnSpPr>
          <p:spPr>
            <a:xfrm>
              <a:off x="2149435" y="4493313"/>
              <a:ext cx="231338" cy="284329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>
              <a:extLst>
                <a:ext uri="{FF2B5EF4-FFF2-40B4-BE49-F238E27FC236}">
                  <a16:creationId xmlns:a16="http://schemas.microsoft.com/office/drawing/2014/main" id="{7B3D7390-0972-2C47-8295-C0B3C8254D2E}"/>
                </a:ext>
              </a:extLst>
            </p:cNvPr>
            <p:cNvCxnSpPr/>
            <p:nvPr/>
          </p:nvCxnSpPr>
          <p:spPr>
            <a:xfrm flipH="1">
              <a:off x="1939648" y="5012595"/>
              <a:ext cx="676078" cy="1158007"/>
            </a:xfrm>
            <a:prstGeom prst="curvedConnector4">
              <a:avLst>
                <a:gd name="adj1" fmla="val -4973"/>
                <a:gd name="adj2" fmla="val 98975"/>
              </a:avLst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C9338FDA-364B-954C-8C4F-5B34FE6EC7B2}"/>
                </a:ext>
              </a:extLst>
            </p:cNvPr>
            <p:cNvCxnSpPr/>
            <p:nvPr/>
          </p:nvCxnSpPr>
          <p:spPr>
            <a:xfrm rot="10800000" flipV="1">
              <a:off x="1607374" y="5548254"/>
              <a:ext cx="247508" cy="290073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>
              <a:extLst>
                <a:ext uri="{FF2B5EF4-FFF2-40B4-BE49-F238E27FC236}">
                  <a16:creationId xmlns:a16="http://schemas.microsoft.com/office/drawing/2014/main" id="{5968E268-F1C0-384B-9AFA-265AFA97A8FA}"/>
                </a:ext>
              </a:extLst>
            </p:cNvPr>
            <p:cNvCxnSpPr/>
            <p:nvPr/>
          </p:nvCxnSpPr>
          <p:spPr>
            <a:xfrm rot="10800000" flipV="1">
              <a:off x="1470018" y="4493313"/>
              <a:ext cx="209514" cy="373148"/>
            </a:xfrm>
            <a:prstGeom prst="curvedConnector2">
              <a:avLst/>
            </a:prstGeom>
            <a:ln w="1905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9FF74BD-D408-CF46-90DC-AF89F65C2CCC}"/>
                </a:ext>
              </a:extLst>
            </p:cNvPr>
            <p:cNvSpPr/>
            <p:nvPr/>
          </p:nvSpPr>
          <p:spPr>
            <a:xfrm>
              <a:off x="4770874" y="4214506"/>
              <a:ext cx="1041889" cy="21704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3280E71-0C83-174E-A746-F8A4FB2B51D6}"/>
                </a:ext>
              </a:extLst>
            </p:cNvPr>
            <p:cNvSpPr/>
            <p:nvPr/>
          </p:nvSpPr>
          <p:spPr>
            <a:xfrm>
              <a:off x="4882974" y="4342250"/>
              <a:ext cx="425117" cy="19443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2CE0FA5-1956-2E4E-9BE2-FC7B499D7879}"/>
                </a:ext>
              </a:extLst>
            </p:cNvPr>
            <p:cNvSpPr/>
            <p:nvPr/>
          </p:nvSpPr>
          <p:spPr>
            <a:xfrm>
              <a:off x="6262675" y="4214506"/>
              <a:ext cx="1041889" cy="21704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21F2737-9742-CE46-8182-34EF7F87C7FF}"/>
                </a:ext>
              </a:extLst>
            </p:cNvPr>
            <p:cNvSpPr/>
            <p:nvPr/>
          </p:nvSpPr>
          <p:spPr>
            <a:xfrm>
              <a:off x="6374775" y="4342250"/>
              <a:ext cx="425117" cy="19443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DE0C305-2079-E842-B10E-69C54DB438B4}"/>
                </a:ext>
              </a:extLst>
            </p:cNvPr>
            <p:cNvSpPr/>
            <p:nvPr/>
          </p:nvSpPr>
          <p:spPr>
            <a:xfrm>
              <a:off x="7698030" y="4214506"/>
              <a:ext cx="1041889" cy="21704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A28F034-213C-F849-8C37-86C28730463F}"/>
                </a:ext>
              </a:extLst>
            </p:cNvPr>
            <p:cNvSpPr/>
            <p:nvPr/>
          </p:nvSpPr>
          <p:spPr>
            <a:xfrm>
              <a:off x="7810130" y="4342250"/>
              <a:ext cx="425117" cy="19443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BEFEA97-A235-D148-8158-D2DF097365D1}"/>
                </a:ext>
              </a:extLst>
            </p:cNvPr>
            <p:cNvSpPr txBox="1"/>
            <p:nvPr/>
          </p:nvSpPr>
          <p:spPr>
            <a:xfrm>
              <a:off x="3818996" y="4393391"/>
              <a:ext cx="503856" cy="3231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ALU</a:t>
              </a:r>
            </a:p>
          </p:txBody>
        </p:sp>
        <p:sp>
          <p:nvSpPr>
            <p:cNvPr id="183" name="Right Arrow 182">
              <a:extLst>
                <a:ext uri="{FF2B5EF4-FFF2-40B4-BE49-F238E27FC236}">
                  <a16:creationId xmlns:a16="http://schemas.microsoft.com/office/drawing/2014/main" id="{41164806-9B82-2E41-862C-6BCDB257F19F}"/>
                </a:ext>
              </a:extLst>
            </p:cNvPr>
            <p:cNvSpPr/>
            <p:nvPr/>
          </p:nvSpPr>
          <p:spPr>
            <a:xfrm>
              <a:off x="4336987" y="4909428"/>
              <a:ext cx="447872" cy="430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4" name="Right Arrow 183">
              <a:extLst>
                <a:ext uri="{FF2B5EF4-FFF2-40B4-BE49-F238E27FC236}">
                  <a16:creationId xmlns:a16="http://schemas.microsoft.com/office/drawing/2014/main" id="{46929A2B-5F50-2A4A-A199-672B443E7EC6}"/>
                </a:ext>
              </a:extLst>
            </p:cNvPr>
            <p:cNvSpPr/>
            <p:nvPr/>
          </p:nvSpPr>
          <p:spPr>
            <a:xfrm>
              <a:off x="5834392" y="4909428"/>
              <a:ext cx="445307" cy="430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5" name="Right Arrow 184">
              <a:extLst>
                <a:ext uri="{FF2B5EF4-FFF2-40B4-BE49-F238E27FC236}">
                  <a16:creationId xmlns:a16="http://schemas.microsoft.com/office/drawing/2014/main" id="{1C732268-5B15-9D47-B421-637E465E9861}"/>
                </a:ext>
              </a:extLst>
            </p:cNvPr>
            <p:cNvSpPr/>
            <p:nvPr/>
          </p:nvSpPr>
          <p:spPr>
            <a:xfrm>
              <a:off x="7301216" y="4909428"/>
              <a:ext cx="415437" cy="430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6" name="Right Arrow 185">
              <a:extLst>
                <a:ext uri="{FF2B5EF4-FFF2-40B4-BE49-F238E27FC236}">
                  <a16:creationId xmlns:a16="http://schemas.microsoft.com/office/drawing/2014/main" id="{C0B9337B-35D0-E640-8601-C606980FA7C1}"/>
                </a:ext>
              </a:extLst>
            </p:cNvPr>
            <p:cNvSpPr/>
            <p:nvPr/>
          </p:nvSpPr>
          <p:spPr>
            <a:xfrm>
              <a:off x="8756438" y="4909428"/>
              <a:ext cx="484406" cy="430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7" name="Trapezoid 186">
              <a:extLst>
                <a:ext uri="{FF2B5EF4-FFF2-40B4-BE49-F238E27FC236}">
                  <a16:creationId xmlns:a16="http://schemas.microsoft.com/office/drawing/2014/main" id="{BA82C5C9-FD47-014F-A321-27003BC69AED}"/>
                </a:ext>
              </a:extLst>
            </p:cNvPr>
            <p:cNvSpPr/>
            <p:nvPr/>
          </p:nvSpPr>
          <p:spPr>
            <a:xfrm rot="5400000">
              <a:off x="5370967" y="4400190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8" name="Trapezoid 187">
              <a:extLst>
                <a:ext uri="{FF2B5EF4-FFF2-40B4-BE49-F238E27FC236}">
                  <a16:creationId xmlns:a16="http://schemas.microsoft.com/office/drawing/2014/main" id="{C3B27389-1567-E144-8504-9D744CA1C6C8}"/>
                </a:ext>
              </a:extLst>
            </p:cNvPr>
            <p:cNvSpPr/>
            <p:nvPr/>
          </p:nvSpPr>
          <p:spPr>
            <a:xfrm rot="5400000">
              <a:off x="5367497" y="5158252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9" name="Trapezoid 188">
              <a:extLst>
                <a:ext uri="{FF2B5EF4-FFF2-40B4-BE49-F238E27FC236}">
                  <a16:creationId xmlns:a16="http://schemas.microsoft.com/office/drawing/2014/main" id="{F28221BE-467A-FB49-8F23-206CAFBC2AE7}"/>
                </a:ext>
              </a:extLst>
            </p:cNvPr>
            <p:cNvSpPr/>
            <p:nvPr/>
          </p:nvSpPr>
          <p:spPr>
            <a:xfrm rot="5400000">
              <a:off x="5354021" y="5916313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0" name="Trapezoid 189">
              <a:extLst>
                <a:ext uri="{FF2B5EF4-FFF2-40B4-BE49-F238E27FC236}">
                  <a16:creationId xmlns:a16="http://schemas.microsoft.com/office/drawing/2014/main" id="{7EFC5924-B097-B44B-B9B3-CA874EDED47E}"/>
                </a:ext>
              </a:extLst>
            </p:cNvPr>
            <p:cNvSpPr/>
            <p:nvPr/>
          </p:nvSpPr>
          <p:spPr>
            <a:xfrm rot="5400000">
              <a:off x="6870154" y="4400190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1" name="Trapezoid 190">
              <a:extLst>
                <a:ext uri="{FF2B5EF4-FFF2-40B4-BE49-F238E27FC236}">
                  <a16:creationId xmlns:a16="http://schemas.microsoft.com/office/drawing/2014/main" id="{F7FE9A04-026B-5B40-ACFB-264D07A4739D}"/>
                </a:ext>
              </a:extLst>
            </p:cNvPr>
            <p:cNvSpPr/>
            <p:nvPr/>
          </p:nvSpPr>
          <p:spPr>
            <a:xfrm rot="5400000">
              <a:off x="6866684" y="5158252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2" name="Trapezoid 191">
              <a:extLst>
                <a:ext uri="{FF2B5EF4-FFF2-40B4-BE49-F238E27FC236}">
                  <a16:creationId xmlns:a16="http://schemas.microsoft.com/office/drawing/2014/main" id="{32AE867E-CE22-EB4D-8CB0-62CBED537D1F}"/>
                </a:ext>
              </a:extLst>
            </p:cNvPr>
            <p:cNvSpPr/>
            <p:nvPr/>
          </p:nvSpPr>
          <p:spPr>
            <a:xfrm rot="5400000">
              <a:off x="6853208" y="5916313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3" name="Trapezoid 192">
              <a:extLst>
                <a:ext uri="{FF2B5EF4-FFF2-40B4-BE49-F238E27FC236}">
                  <a16:creationId xmlns:a16="http://schemas.microsoft.com/office/drawing/2014/main" id="{2FBF4CD5-1332-084C-BBDA-6A3203FEBE0A}"/>
                </a:ext>
              </a:extLst>
            </p:cNvPr>
            <p:cNvSpPr/>
            <p:nvPr/>
          </p:nvSpPr>
          <p:spPr>
            <a:xfrm rot="5400000">
              <a:off x="8300491" y="4400190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4" name="Trapezoid 193">
              <a:extLst>
                <a:ext uri="{FF2B5EF4-FFF2-40B4-BE49-F238E27FC236}">
                  <a16:creationId xmlns:a16="http://schemas.microsoft.com/office/drawing/2014/main" id="{22976F9B-DDE4-8A4E-9D61-BAA73E65175F}"/>
                </a:ext>
              </a:extLst>
            </p:cNvPr>
            <p:cNvSpPr/>
            <p:nvPr/>
          </p:nvSpPr>
          <p:spPr>
            <a:xfrm rot="5400000">
              <a:off x="8297021" y="5158252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5" name="Trapezoid 194">
              <a:extLst>
                <a:ext uri="{FF2B5EF4-FFF2-40B4-BE49-F238E27FC236}">
                  <a16:creationId xmlns:a16="http://schemas.microsoft.com/office/drawing/2014/main" id="{2D5E5BCC-CCD4-BF4B-8857-FE6F8B679985}"/>
                </a:ext>
              </a:extLst>
            </p:cNvPr>
            <p:cNvSpPr/>
            <p:nvPr/>
          </p:nvSpPr>
          <p:spPr>
            <a:xfrm rot="5400000">
              <a:off x="8283545" y="5916313"/>
              <a:ext cx="428200" cy="309566"/>
            </a:xfrm>
            <a:prstGeom prst="trapezoid">
              <a:avLst>
                <a:gd name="adj" fmla="val 21637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68CBD6CE-ED15-4D49-A4D6-577C297C8703}"/>
                </a:ext>
              </a:extLst>
            </p:cNvPr>
            <p:cNvSpPr/>
            <p:nvPr/>
          </p:nvSpPr>
          <p:spPr>
            <a:xfrm>
              <a:off x="4806488" y="4287228"/>
              <a:ext cx="987541" cy="1065129"/>
            </a:xfrm>
            <a:prstGeom prst="roundRect">
              <a:avLst>
                <a:gd name="adj" fmla="val 3376"/>
              </a:avLst>
            </a:prstGeom>
            <a:solidFill>
              <a:srgbClr val="C00000">
                <a:alpha val="60000"/>
              </a:srgbClr>
            </a:solidFill>
            <a:ln>
              <a:solidFill>
                <a:srgbClr val="C0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Match/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Action 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Table</a:t>
              </a:r>
            </a:p>
          </p:txBody>
        </p:sp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FF3841CE-E064-B442-97C4-57EDA1685456}"/>
                </a:ext>
              </a:extLst>
            </p:cNvPr>
            <p:cNvSpPr/>
            <p:nvPr/>
          </p:nvSpPr>
          <p:spPr>
            <a:xfrm>
              <a:off x="6313675" y="5569556"/>
              <a:ext cx="987541" cy="769638"/>
            </a:xfrm>
            <a:prstGeom prst="roundRect">
              <a:avLst>
                <a:gd name="adj" fmla="val 3376"/>
              </a:avLst>
            </a:prstGeom>
            <a:solidFill>
              <a:schemeClr val="tx2">
                <a:lumMod val="60000"/>
                <a:lumOff val="40000"/>
                <a:alpha val="60000"/>
              </a:schemeClr>
            </a:solidFill>
            <a:ln>
              <a:solidFill>
                <a:schemeClr val="tx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>
                  <a:latin typeface="Calibri" charset="0"/>
                  <a:ea typeface="Calibri" charset="0"/>
                  <a:cs typeface="Calibri" charset="0"/>
                </a:rPr>
                <a:t>Match</a:t>
              </a:r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/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Action 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Table</a:t>
              </a:r>
            </a:p>
          </p:txBody>
        </p:sp>
        <p:sp>
          <p:nvSpPr>
            <p:cNvPr id="198" name="Rounded Rectangle 197">
              <a:extLst>
                <a:ext uri="{FF2B5EF4-FFF2-40B4-BE49-F238E27FC236}">
                  <a16:creationId xmlns:a16="http://schemas.microsoft.com/office/drawing/2014/main" id="{9665FCC9-59FA-1944-BDF2-6E35462DC6B0}"/>
                </a:ext>
              </a:extLst>
            </p:cNvPr>
            <p:cNvSpPr/>
            <p:nvPr/>
          </p:nvSpPr>
          <p:spPr>
            <a:xfrm>
              <a:off x="7716653" y="4329277"/>
              <a:ext cx="987541" cy="1967516"/>
            </a:xfrm>
            <a:prstGeom prst="roundRect">
              <a:avLst>
                <a:gd name="adj" fmla="val 3376"/>
              </a:avLst>
            </a:prstGeom>
            <a:solidFill>
              <a:schemeClr val="accent6">
                <a:alpha val="60000"/>
              </a:schemeClr>
            </a:solidFill>
            <a:ln>
              <a:solidFill>
                <a:schemeClr val="accent6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Match/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Action </a:t>
              </a:r>
            </a:p>
            <a:p>
              <a:pPr algn="ctr"/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Table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399E2A0-5E2D-FE4A-990C-F43DC60F6444}"/>
                </a:ext>
              </a:extLst>
            </p:cNvPr>
            <p:cNvSpPr txBox="1"/>
            <p:nvPr/>
          </p:nvSpPr>
          <p:spPr>
            <a:xfrm>
              <a:off x="1208292" y="3654737"/>
              <a:ext cx="1591378" cy="62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Programmable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Parser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9C5535FB-F9DA-9542-8F37-87CE0F280286}"/>
                </a:ext>
              </a:extLst>
            </p:cNvPr>
            <p:cNvSpPr txBox="1"/>
            <p:nvPr/>
          </p:nvSpPr>
          <p:spPr>
            <a:xfrm>
              <a:off x="9175620" y="3648725"/>
              <a:ext cx="1680493" cy="62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Programmable</a:t>
              </a:r>
            </a:p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Deparser</a:t>
              </a:r>
              <a:endParaRPr lang="en-US" sz="1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C9479B32-5E8A-1141-9626-F25B058EBFDC}"/>
                </a:ext>
              </a:extLst>
            </p:cNvPr>
            <p:cNvSpPr/>
            <p:nvPr/>
          </p:nvSpPr>
          <p:spPr>
            <a:xfrm rot="5400000">
              <a:off x="5683964" y="-1441543"/>
              <a:ext cx="591616" cy="9396051"/>
            </a:xfrm>
            <a:prstGeom prst="roundRect">
              <a:avLst>
                <a:gd name="adj" fmla="val 6295"/>
              </a:avLst>
            </a:prstGeom>
            <a:solidFill>
              <a:schemeClr val="accent3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5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4A0B94DC-5DE4-694A-BE7F-504901B5AE20}"/>
                </a:ext>
              </a:extLst>
            </p:cNvPr>
            <p:cNvSpPr txBox="1"/>
            <p:nvPr/>
          </p:nvSpPr>
          <p:spPr>
            <a:xfrm>
              <a:off x="4592677" y="3087055"/>
              <a:ext cx="2651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Switch control plane</a:t>
              </a:r>
            </a:p>
          </p:txBody>
        </p:sp>
        <p:sp>
          <p:nvSpPr>
            <p:cNvPr id="203" name="Up-Down Arrow 202">
              <a:extLst>
                <a:ext uri="{FF2B5EF4-FFF2-40B4-BE49-F238E27FC236}">
                  <a16:creationId xmlns:a16="http://schemas.microsoft.com/office/drawing/2014/main" id="{F9805508-B569-354A-AB0A-6A0C325A0FAB}"/>
                </a:ext>
              </a:extLst>
            </p:cNvPr>
            <p:cNvSpPr/>
            <p:nvPr/>
          </p:nvSpPr>
          <p:spPr>
            <a:xfrm>
              <a:off x="3641676" y="3585250"/>
              <a:ext cx="255767" cy="609600"/>
            </a:xfrm>
            <a:prstGeom prst="upDownArrow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Up-Down Arrow 203">
              <a:extLst>
                <a:ext uri="{FF2B5EF4-FFF2-40B4-BE49-F238E27FC236}">
                  <a16:creationId xmlns:a16="http://schemas.microsoft.com/office/drawing/2014/main" id="{739EBF69-15C9-D842-8C93-8916CE5EFC40}"/>
                </a:ext>
              </a:extLst>
            </p:cNvPr>
            <p:cNvSpPr/>
            <p:nvPr/>
          </p:nvSpPr>
          <p:spPr>
            <a:xfrm>
              <a:off x="5233824" y="3578598"/>
              <a:ext cx="255767" cy="609600"/>
            </a:xfrm>
            <a:prstGeom prst="upDownArrow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Up-Down Arrow 204">
              <a:extLst>
                <a:ext uri="{FF2B5EF4-FFF2-40B4-BE49-F238E27FC236}">
                  <a16:creationId xmlns:a16="http://schemas.microsoft.com/office/drawing/2014/main" id="{77F6ED31-3051-2448-B264-3C985FFF122F}"/>
                </a:ext>
              </a:extLst>
            </p:cNvPr>
            <p:cNvSpPr/>
            <p:nvPr/>
          </p:nvSpPr>
          <p:spPr>
            <a:xfrm>
              <a:off x="6670079" y="3578598"/>
              <a:ext cx="255767" cy="609600"/>
            </a:xfrm>
            <a:prstGeom prst="upDownArrow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Up-Down Arrow 205">
              <a:extLst>
                <a:ext uri="{FF2B5EF4-FFF2-40B4-BE49-F238E27FC236}">
                  <a16:creationId xmlns:a16="http://schemas.microsoft.com/office/drawing/2014/main" id="{55D9F984-38A4-9C4D-B920-D6B4E1B68C1E}"/>
                </a:ext>
              </a:extLst>
            </p:cNvPr>
            <p:cNvSpPr/>
            <p:nvPr/>
          </p:nvSpPr>
          <p:spPr>
            <a:xfrm>
              <a:off x="8107363" y="3571811"/>
              <a:ext cx="255767" cy="609600"/>
            </a:xfrm>
            <a:prstGeom prst="upDownArrow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A091AF47-F777-8447-8AD0-ED41618DDE5A}"/>
                </a:ext>
              </a:extLst>
            </p:cNvPr>
            <p:cNvSpPr txBox="1"/>
            <p:nvPr/>
          </p:nvSpPr>
          <p:spPr>
            <a:xfrm>
              <a:off x="4058222" y="3696655"/>
              <a:ext cx="1337906" cy="415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PCIe</a:t>
              </a:r>
              <a:r>
                <a:rPr lang="en-US" b="1" dirty="0"/>
                <a:t> bus</a:t>
              </a:r>
            </a:p>
          </p:txBody>
        </p: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B68B53FD-384A-2A4B-8945-9335DA9FB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4870" y="2997116"/>
              <a:ext cx="457275" cy="538822"/>
            </a:xfrm>
            <a:prstGeom prst="rect">
              <a:avLst/>
            </a:prstGeom>
          </p:spPr>
        </p:pic>
        <p:sp>
          <p:nvSpPr>
            <p:cNvPr id="209" name="Right Arrow 208">
              <a:extLst>
                <a:ext uri="{FF2B5EF4-FFF2-40B4-BE49-F238E27FC236}">
                  <a16:creationId xmlns:a16="http://schemas.microsoft.com/office/drawing/2014/main" id="{153E0E70-16E3-C547-90E4-55E4D30B5E8D}"/>
                </a:ext>
              </a:extLst>
            </p:cNvPr>
            <p:cNvSpPr/>
            <p:nvPr/>
          </p:nvSpPr>
          <p:spPr>
            <a:xfrm>
              <a:off x="2785020" y="4941026"/>
              <a:ext cx="495831" cy="430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7683D4BA-3E90-334F-8659-754DDD2D94D0}"/>
                </a:ext>
              </a:extLst>
            </p:cNvPr>
            <p:cNvSpPr txBox="1"/>
            <p:nvPr/>
          </p:nvSpPr>
          <p:spPr>
            <a:xfrm>
              <a:off x="3963391" y="5516013"/>
              <a:ext cx="763992" cy="353943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700" b="1" dirty="0">
                  <a:latin typeface="Calibri" charset="0"/>
                  <a:ea typeface="Calibri" charset="0"/>
                  <a:cs typeface="Calibri" charset="0"/>
                </a:rPr>
                <a:t>Stages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5D0C857-9E76-4045-BEB9-0CF72AB42863}"/>
                </a:ext>
              </a:extLst>
            </p:cNvPr>
            <p:cNvSpPr txBox="1"/>
            <p:nvPr/>
          </p:nvSpPr>
          <p:spPr>
            <a:xfrm>
              <a:off x="5504333" y="5521082"/>
              <a:ext cx="763992" cy="353943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700" b="1">
                  <a:latin typeface="Calibri" charset="0"/>
                  <a:ea typeface="Calibri" charset="0"/>
                  <a:cs typeface="Calibri" charset="0"/>
                </a:rPr>
                <a:t>Stages</a:t>
              </a:r>
              <a:endParaRPr lang="en-US" sz="17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6915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/>
              <a:t>19</a:t>
            </a:fld>
            <a:endParaRPr lang="en-US" dirty="0"/>
          </a:p>
        </p:txBody>
      </p:sp>
      <p:sp>
        <p:nvSpPr>
          <p:cNvPr id="9" name="Shape 36"/>
          <p:cNvSpPr txBox="1">
            <a:spLocks/>
          </p:cNvSpPr>
          <p:nvPr/>
        </p:nvSpPr>
        <p:spPr>
          <a:xfrm>
            <a:off x="17144" y="7620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3200" dirty="0">
                <a:latin typeface="Tahoma"/>
                <a:cs typeface="Tahoma"/>
              </a:rPr>
              <a:t>Summary</a:t>
            </a:r>
            <a:endParaRPr lang="en" sz="3200" dirty="0">
              <a:latin typeface="Tahoma"/>
              <a:cs typeface="Tahoma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846770" y="1447800"/>
            <a:ext cx="8297229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ahoma"/>
                <a:cs typeface="Tahoma"/>
              </a:rPr>
              <a:t>Motivation: Probabilistic profiling of data plane systems</a:t>
            </a: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schemeClr val="accent6"/>
                </a:solidFill>
                <a:latin typeface="Tahoma"/>
                <a:cs typeface="Tahoma"/>
              </a:rPr>
              <a:t>Application: Adversarial testing 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Identify all possible behaviors and their probabilities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Generate adversarial traces for system testing </a:t>
            </a: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The P4wn system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Computes probabilities using model counting 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Handles stateful data structures via </a:t>
            </a:r>
            <a:r>
              <a:rPr lang="en-US" sz="2000" dirty="0" err="1">
                <a:latin typeface="Tahoma"/>
                <a:cs typeface="Tahoma"/>
              </a:rPr>
              <a:t>greybox</a:t>
            </a:r>
            <a:r>
              <a:rPr lang="en-US" sz="2000" dirty="0">
                <a:latin typeface="Tahoma"/>
                <a:cs typeface="Tahoma"/>
              </a:rPr>
              <a:t> analysis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Analyzes deep loops using telescoping </a:t>
            </a: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latin typeface="Tahoma"/>
                <a:cs typeface="Tahoma"/>
              </a:rPr>
              <a:t>Evaluation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Scales to complex programs</a:t>
            </a:r>
          </a:p>
          <a:p>
            <a:pPr marL="800100" lvl="2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latin typeface="Tahoma"/>
                <a:cs typeface="Tahoma"/>
              </a:rPr>
              <a:t>Generates effective testing traces</a:t>
            </a: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0" lvl="1">
              <a:spcBef>
                <a:spcPct val="20000"/>
              </a:spcBef>
              <a:buSzPct val="130000"/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Tahoma"/>
              </a:rPr>
              <a:t>                              </a:t>
            </a:r>
            <a:r>
              <a:rPr lang="en-US" sz="2000" dirty="0">
                <a:solidFill>
                  <a:srgbClr val="FF0000"/>
                </a:solidFill>
                <a:latin typeface="Tahoma"/>
                <a:cs typeface="Tahoma"/>
              </a:rPr>
              <a:t>Thank you!</a:t>
            </a: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342900" lvl="1" indent="-342900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783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Background: </a:t>
            </a: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plane systems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5334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5334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5334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10723" y="4582499"/>
            <a:ext cx="85344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Programmable data planes as an offloading platform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Network monitoring (e.g., Blink-NSDI’19..)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Network security (e.g., NetWarden-USENIXSec’20)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Network applications (e.g., NetCache-NSDI’18), …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B050"/>
                </a:solidFill>
                <a:latin typeface="Tahoma"/>
                <a:cs typeface="Tahoma"/>
              </a:rPr>
              <a:t>Data plane systems: far more complex than forwarding programs</a:t>
            </a:r>
            <a:endParaRPr lang="en-US" sz="2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285496A-E54D-4D62-A89E-E491A26082FE}"/>
              </a:ext>
            </a:extLst>
          </p:cNvPr>
          <p:cNvSpPr txBox="1">
            <a:spLocks/>
          </p:cNvSpPr>
          <p:nvPr/>
        </p:nvSpPr>
        <p:spPr>
          <a:xfrm>
            <a:off x="1488281" y="5439517"/>
            <a:ext cx="6882494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  <a:p>
            <a:pPr lvl="1">
              <a:spcBef>
                <a:spcPct val="20000"/>
              </a:spcBef>
              <a:buSzPct val="130000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DF9DDE-D357-7C4E-A456-01ABD7B52E8A}"/>
              </a:ext>
            </a:extLst>
          </p:cNvPr>
          <p:cNvCxnSpPr>
            <a:cxnSpLocks/>
          </p:cNvCxnSpPr>
          <p:nvPr/>
        </p:nvCxnSpPr>
        <p:spPr>
          <a:xfrm>
            <a:off x="5580366" y="3605320"/>
            <a:ext cx="1676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B176B8-7BDF-BF49-80C8-82F487F9FAD7}"/>
              </a:ext>
            </a:extLst>
          </p:cNvPr>
          <p:cNvCxnSpPr/>
          <p:nvPr/>
        </p:nvCxnSpPr>
        <p:spPr>
          <a:xfrm>
            <a:off x="2138119" y="3605320"/>
            <a:ext cx="1683271" cy="1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2CAFBF-6CF7-7D49-BFB9-497AA12E56B5}"/>
              </a:ext>
            </a:extLst>
          </p:cNvPr>
          <p:cNvCxnSpPr/>
          <p:nvPr/>
        </p:nvCxnSpPr>
        <p:spPr>
          <a:xfrm>
            <a:off x="3230722" y="2594827"/>
            <a:ext cx="541930" cy="5334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9CF9B-82BD-B444-8014-4C61249637B6}"/>
              </a:ext>
            </a:extLst>
          </p:cNvPr>
          <p:cNvCxnSpPr>
            <a:cxnSpLocks/>
          </p:cNvCxnSpPr>
          <p:nvPr/>
        </p:nvCxnSpPr>
        <p:spPr>
          <a:xfrm flipH="1">
            <a:off x="5617545" y="2634613"/>
            <a:ext cx="485817" cy="4964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BA56B5C3-3292-8542-8263-79C2B81D6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44" y="1663906"/>
            <a:ext cx="886134" cy="721770"/>
          </a:xfrm>
          <a:prstGeom prst="rect">
            <a:avLst/>
          </a:prstGeo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E19CF00E-B5F2-D74C-8DD7-A411D218C218}"/>
              </a:ext>
            </a:extLst>
          </p:cNvPr>
          <p:cNvSpPr txBox="1">
            <a:spLocks/>
          </p:cNvSpPr>
          <p:nvPr/>
        </p:nvSpPr>
        <p:spPr>
          <a:xfrm>
            <a:off x="3655933" y="1143000"/>
            <a:ext cx="2447429" cy="577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Offloaded ”apps”</a:t>
            </a:r>
          </a:p>
        </p:txBody>
      </p:sp>
      <p:pic>
        <p:nvPicPr>
          <p:cNvPr id="56" name="Picture 2" descr="ç¸å³å¾ç">
            <a:extLst>
              <a:ext uri="{FF2B5EF4-FFF2-40B4-BE49-F238E27FC236}">
                <a16:creationId xmlns:a16="http://schemas.microsoft.com/office/drawing/2014/main" id="{9C836BD0-0D88-A94D-82A9-42A772C8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85" y="1569664"/>
            <a:ext cx="607903" cy="6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ç¸å³å¾ç">
            <a:extLst>
              <a:ext uri="{FF2B5EF4-FFF2-40B4-BE49-F238E27FC236}">
                <a16:creationId xmlns:a16="http://schemas.microsoft.com/office/drawing/2014/main" id="{CDB23718-1648-9B48-B17E-83AF457D1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3364" r="8959" b="15599"/>
          <a:stretch/>
        </p:blipFill>
        <p:spPr bwMode="auto">
          <a:xfrm>
            <a:off x="5030785" y="1603770"/>
            <a:ext cx="562650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âfirewall logoâçå¾çæç´¢ç»æ">
            <a:extLst>
              <a:ext uri="{FF2B5EF4-FFF2-40B4-BE49-F238E27FC236}">
                <a16:creationId xmlns:a16="http://schemas.microsoft.com/office/drawing/2014/main" id="{38D52ADA-52CC-4C4A-BFCA-0A0DF1157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9455"/>
          <a:stretch/>
        </p:blipFill>
        <p:spPr bwMode="auto">
          <a:xfrm>
            <a:off x="2441910" y="1780908"/>
            <a:ext cx="1057229" cy="7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10">
            <a:extLst>
              <a:ext uri="{FF2B5EF4-FFF2-40B4-BE49-F238E27FC236}">
                <a16:creationId xmlns:a16="http://schemas.microsoft.com/office/drawing/2014/main" id="{7CC4B5F9-663C-6348-B592-E0D59BF3D57D}"/>
              </a:ext>
            </a:extLst>
          </p:cNvPr>
          <p:cNvGrpSpPr>
            <a:grpSpLocks/>
          </p:cNvGrpSpPr>
          <p:nvPr/>
        </p:nvGrpSpPr>
        <p:grpSpPr bwMode="auto">
          <a:xfrm>
            <a:off x="3827587" y="3280627"/>
            <a:ext cx="1765848" cy="649385"/>
            <a:chOff x="2423" y="2253"/>
            <a:chExt cx="257" cy="147"/>
          </a:xfrm>
        </p:grpSpPr>
        <p:sp>
          <p:nvSpPr>
            <p:cNvPr id="61" name="AutoShape 70">
              <a:extLst>
                <a:ext uri="{FF2B5EF4-FFF2-40B4-BE49-F238E27FC236}">
                  <a16:creationId xmlns:a16="http://schemas.microsoft.com/office/drawing/2014/main" id="{02DC2814-9297-4646-B20B-7A01C4DE5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2253"/>
              <a:ext cx="256" cy="147"/>
            </a:xfrm>
            <a:prstGeom prst="can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Oval 12">
              <a:extLst>
                <a:ext uri="{FF2B5EF4-FFF2-40B4-BE49-F238E27FC236}">
                  <a16:creationId xmlns:a16="http://schemas.microsoft.com/office/drawing/2014/main" id="{D4C9AB49-F283-7E47-AEBE-E237DE663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3" y="2253"/>
              <a:ext cx="257" cy="74"/>
            </a:xfrm>
            <a:prstGeom prst="ellipse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3" name="Group 13">
              <a:extLst>
                <a:ext uri="{FF2B5EF4-FFF2-40B4-BE49-F238E27FC236}">
                  <a16:creationId xmlns:a16="http://schemas.microsoft.com/office/drawing/2014/main" id="{3ACE2EB2-EA05-8549-A6F1-4264FDC77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254"/>
              <a:ext cx="166" cy="52"/>
              <a:chOff x="2242" y="2225"/>
              <a:chExt cx="626" cy="249"/>
            </a:xfrm>
          </p:grpSpPr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06EF1CB3-F5FC-6B4B-8F02-CC374104B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2225"/>
                <a:ext cx="319" cy="114"/>
              </a:xfrm>
              <a:custGeom>
                <a:avLst/>
                <a:gdLst>
                  <a:gd name="T0" fmla="*/ 0 w 319"/>
                  <a:gd name="T1" fmla="*/ 18 h 114"/>
                  <a:gd name="T2" fmla="*/ 167 w 319"/>
                  <a:gd name="T3" fmla="*/ 86 h 114"/>
                  <a:gd name="T4" fmla="*/ 94 w 319"/>
                  <a:gd name="T5" fmla="*/ 110 h 114"/>
                  <a:gd name="T6" fmla="*/ 273 w 319"/>
                  <a:gd name="T7" fmla="*/ 114 h 114"/>
                  <a:gd name="T8" fmla="*/ 319 w 319"/>
                  <a:gd name="T9" fmla="*/ 38 h 114"/>
                  <a:gd name="T10" fmla="*/ 245 w 319"/>
                  <a:gd name="T11" fmla="*/ 62 h 114"/>
                  <a:gd name="T12" fmla="*/ 107 w 319"/>
                  <a:gd name="T13" fmla="*/ 0 h 114"/>
                  <a:gd name="T14" fmla="*/ 0 w 319"/>
                  <a:gd name="T15" fmla="*/ 1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9" h="114">
                    <a:moveTo>
                      <a:pt x="0" y="18"/>
                    </a:moveTo>
                    <a:lnTo>
                      <a:pt x="167" y="86"/>
                    </a:lnTo>
                    <a:lnTo>
                      <a:pt x="94" y="110"/>
                    </a:lnTo>
                    <a:lnTo>
                      <a:pt x="273" y="114"/>
                    </a:lnTo>
                    <a:lnTo>
                      <a:pt x="319" y="38"/>
                    </a:lnTo>
                    <a:lnTo>
                      <a:pt x="245" y="62"/>
                    </a:lnTo>
                    <a:lnTo>
                      <a:pt x="10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4B214832-6E80-EF44-9D21-594FA711D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2361"/>
                <a:ext cx="329" cy="113"/>
              </a:xfrm>
              <a:custGeom>
                <a:avLst/>
                <a:gdLst>
                  <a:gd name="T0" fmla="*/ 0 w 329"/>
                  <a:gd name="T1" fmla="*/ 72 h 113"/>
                  <a:gd name="T2" fmla="*/ 19 w 329"/>
                  <a:gd name="T3" fmla="*/ 3 h 113"/>
                  <a:gd name="T4" fmla="*/ 213 w 329"/>
                  <a:gd name="T5" fmla="*/ 0 h 113"/>
                  <a:gd name="T6" fmla="*/ 144 w 329"/>
                  <a:gd name="T7" fmla="*/ 22 h 113"/>
                  <a:gd name="T8" fmla="*/ 329 w 329"/>
                  <a:gd name="T9" fmla="*/ 89 h 113"/>
                  <a:gd name="T10" fmla="*/ 224 w 329"/>
                  <a:gd name="T11" fmla="*/ 113 h 113"/>
                  <a:gd name="T12" fmla="*/ 70 w 329"/>
                  <a:gd name="T13" fmla="*/ 49 h 113"/>
                  <a:gd name="T14" fmla="*/ 0 w 329"/>
                  <a:gd name="T15" fmla="*/ 7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9" h="113">
                    <a:moveTo>
                      <a:pt x="0" y="72"/>
                    </a:moveTo>
                    <a:lnTo>
                      <a:pt x="19" y="3"/>
                    </a:lnTo>
                    <a:lnTo>
                      <a:pt x="213" y="0"/>
                    </a:lnTo>
                    <a:lnTo>
                      <a:pt x="144" y="22"/>
                    </a:lnTo>
                    <a:lnTo>
                      <a:pt x="329" y="89"/>
                    </a:lnTo>
                    <a:lnTo>
                      <a:pt x="224" y="113"/>
                    </a:lnTo>
                    <a:lnTo>
                      <a:pt x="70" y="4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08145104-9E2D-8B4F-829B-6C6A310F5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2354"/>
                <a:ext cx="287" cy="105"/>
              </a:xfrm>
              <a:custGeom>
                <a:avLst/>
                <a:gdLst>
                  <a:gd name="T0" fmla="*/ 0 w 287"/>
                  <a:gd name="T1" fmla="*/ 45 h 105"/>
                  <a:gd name="T2" fmla="*/ 26 w 287"/>
                  <a:gd name="T3" fmla="*/ 105 h 105"/>
                  <a:gd name="T4" fmla="*/ 218 w 287"/>
                  <a:gd name="T5" fmla="*/ 103 h 105"/>
                  <a:gd name="T6" fmla="*/ 146 w 287"/>
                  <a:gd name="T7" fmla="*/ 81 h 105"/>
                  <a:gd name="T8" fmla="*/ 287 w 287"/>
                  <a:gd name="T9" fmla="*/ 27 h 105"/>
                  <a:gd name="T10" fmla="*/ 219 w 287"/>
                  <a:gd name="T11" fmla="*/ 0 h 105"/>
                  <a:gd name="T12" fmla="*/ 60 w 287"/>
                  <a:gd name="T13" fmla="*/ 63 h 105"/>
                  <a:gd name="T14" fmla="*/ 0 w 287"/>
                  <a:gd name="T15" fmla="*/ 4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7" h="105">
                    <a:moveTo>
                      <a:pt x="0" y="45"/>
                    </a:moveTo>
                    <a:lnTo>
                      <a:pt x="26" y="105"/>
                    </a:lnTo>
                    <a:lnTo>
                      <a:pt x="218" y="103"/>
                    </a:lnTo>
                    <a:lnTo>
                      <a:pt x="146" y="81"/>
                    </a:lnTo>
                    <a:lnTo>
                      <a:pt x="287" y="27"/>
                    </a:lnTo>
                    <a:lnTo>
                      <a:pt x="219" y="0"/>
                    </a:lnTo>
                    <a:lnTo>
                      <a:pt x="60" y="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245D4D9F-8A67-3340-8395-43E2B6D42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244"/>
                <a:ext cx="291" cy="105"/>
              </a:xfrm>
              <a:custGeom>
                <a:avLst/>
                <a:gdLst>
                  <a:gd name="T0" fmla="*/ 0 w 291"/>
                  <a:gd name="T1" fmla="*/ 75 h 105"/>
                  <a:gd name="T2" fmla="*/ 68 w 291"/>
                  <a:gd name="T3" fmla="*/ 105 h 105"/>
                  <a:gd name="T4" fmla="*/ 217 w 291"/>
                  <a:gd name="T5" fmla="*/ 39 h 105"/>
                  <a:gd name="T6" fmla="*/ 291 w 291"/>
                  <a:gd name="T7" fmla="*/ 61 h 105"/>
                  <a:gd name="T8" fmla="*/ 261 w 291"/>
                  <a:gd name="T9" fmla="*/ 0 h 105"/>
                  <a:gd name="T10" fmla="*/ 94 w 291"/>
                  <a:gd name="T11" fmla="*/ 1 h 105"/>
                  <a:gd name="T12" fmla="*/ 142 w 291"/>
                  <a:gd name="T13" fmla="*/ 19 h 105"/>
                  <a:gd name="T14" fmla="*/ 0 w 291"/>
                  <a:gd name="T15" fmla="*/ 7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1" h="105">
                    <a:moveTo>
                      <a:pt x="0" y="75"/>
                    </a:moveTo>
                    <a:lnTo>
                      <a:pt x="68" y="105"/>
                    </a:lnTo>
                    <a:lnTo>
                      <a:pt x="217" y="39"/>
                    </a:lnTo>
                    <a:lnTo>
                      <a:pt x="291" y="61"/>
                    </a:lnTo>
                    <a:lnTo>
                      <a:pt x="261" y="0"/>
                    </a:lnTo>
                    <a:lnTo>
                      <a:pt x="94" y="1"/>
                    </a:lnTo>
                    <a:lnTo>
                      <a:pt x="142" y="19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pic>
        <p:nvPicPr>
          <p:cNvPr id="1026" name="Picture 2" descr="How to Export Large WordPress Databases and Speed Up the Process •">
            <a:extLst>
              <a:ext uri="{FF2B5EF4-FFF2-40B4-BE49-F238E27FC236}">
                <a16:creationId xmlns:a16="http://schemas.microsoft.com/office/drawing/2014/main" id="{2926E1BD-3695-3B40-9C71-2583204F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49" y="2242019"/>
            <a:ext cx="1693542" cy="7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2D838BA-1338-A246-9210-0A22A37FA3D6}"/>
              </a:ext>
            </a:extLst>
          </p:cNvPr>
          <p:cNvSpPr txBox="1">
            <a:spLocks/>
          </p:cNvSpPr>
          <p:nvPr/>
        </p:nvSpPr>
        <p:spPr>
          <a:xfrm>
            <a:off x="3230722" y="3936383"/>
            <a:ext cx="3700475" cy="577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Programmable switches</a:t>
            </a:r>
          </a:p>
        </p:txBody>
      </p:sp>
    </p:spTree>
    <p:extLst>
      <p:ext uri="{BB962C8B-B14F-4D97-AF65-F5344CB8AC3E}">
        <p14:creationId xmlns:p14="http://schemas.microsoft.com/office/powerpoint/2010/main" val="397611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Example: Detecting remote link failures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09600" y="4734899"/>
            <a:ext cx="85344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Blink (NSDI 2019)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Goal: Infer remote link failures based on TCP retransmission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Monitors per-flow retransmission based on TCP SEQ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Uses sliding window to count retransmitting flows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Activates backup path if exceeds a threshold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285496A-E54D-4D62-A89E-E491A26082FE}"/>
              </a:ext>
            </a:extLst>
          </p:cNvPr>
          <p:cNvSpPr txBox="1">
            <a:spLocks/>
          </p:cNvSpPr>
          <p:nvPr/>
        </p:nvSpPr>
        <p:spPr>
          <a:xfrm>
            <a:off x="1488281" y="5439517"/>
            <a:ext cx="6882494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  <a:p>
            <a:pPr lvl="1">
              <a:spcBef>
                <a:spcPct val="20000"/>
              </a:spcBef>
              <a:buSzPct val="130000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DF9DDE-D357-7C4E-A456-01ABD7B52E8A}"/>
              </a:ext>
            </a:extLst>
          </p:cNvPr>
          <p:cNvCxnSpPr>
            <a:cxnSpLocks/>
          </p:cNvCxnSpPr>
          <p:nvPr/>
        </p:nvCxnSpPr>
        <p:spPr>
          <a:xfrm>
            <a:off x="5499647" y="4171108"/>
            <a:ext cx="1676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B176B8-7BDF-BF49-80C8-82F487F9FAD7}"/>
              </a:ext>
            </a:extLst>
          </p:cNvPr>
          <p:cNvCxnSpPr/>
          <p:nvPr/>
        </p:nvCxnSpPr>
        <p:spPr>
          <a:xfrm>
            <a:off x="2057400" y="4171108"/>
            <a:ext cx="1683271" cy="1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CC4B5F9-663C-6348-B592-E0D59BF3D57D}"/>
              </a:ext>
            </a:extLst>
          </p:cNvPr>
          <p:cNvGrpSpPr>
            <a:grpSpLocks/>
          </p:cNvGrpSpPr>
          <p:nvPr/>
        </p:nvGrpSpPr>
        <p:grpSpPr bwMode="auto">
          <a:xfrm>
            <a:off x="3746868" y="3846415"/>
            <a:ext cx="1765848" cy="649385"/>
            <a:chOff x="2423" y="2253"/>
            <a:chExt cx="257" cy="147"/>
          </a:xfrm>
        </p:grpSpPr>
        <p:sp>
          <p:nvSpPr>
            <p:cNvPr id="61" name="AutoShape 70">
              <a:extLst>
                <a:ext uri="{FF2B5EF4-FFF2-40B4-BE49-F238E27FC236}">
                  <a16:creationId xmlns:a16="http://schemas.microsoft.com/office/drawing/2014/main" id="{02DC2814-9297-4646-B20B-7A01C4DE5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2253"/>
              <a:ext cx="256" cy="147"/>
            </a:xfrm>
            <a:prstGeom prst="can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Oval 12">
              <a:extLst>
                <a:ext uri="{FF2B5EF4-FFF2-40B4-BE49-F238E27FC236}">
                  <a16:creationId xmlns:a16="http://schemas.microsoft.com/office/drawing/2014/main" id="{D4C9AB49-F283-7E47-AEBE-E237DE663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3" y="2253"/>
              <a:ext cx="257" cy="74"/>
            </a:xfrm>
            <a:prstGeom prst="ellipse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3" name="Group 13">
              <a:extLst>
                <a:ext uri="{FF2B5EF4-FFF2-40B4-BE49-F238E27FC236}">
                  <a16:creationId xmlns:a16="http://schemas.microsoft.com/office/drawing/2014/main" id="{3ACE2EB2-EA05-8549-A6F1-4264FDC77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254"/>
              <a:ext cx="166" cy="52"/>
              <a:chOff x="2242" y="2225"/>
              <a:chExt cx="626" cy="249"/>
            </a:xfrm>
          </p:grpSpPr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06EF1CB3-F5FC-6B4B-8F02-CC374104B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2225"/>
                <a:ext cx="319" cy="114"/>
              </a:xfrm>
              <a:custGeom>
                <a:avLst/>
                <a:gdLst>
                  <a:gd name="T0" fmla="*/ 0 w 319"/>
                  <a:gd name="T1" fmla="*/ 18 h 114"/>
                  <a:gd name="T2" fmla="*/ 167 w 319"/>
                  <a:gd name="T3" fmla="*/ 86 h 114"/>
                  <a:gd name="T4" fmla="*/ 94 w 319"/>
                  <a:gd name="T5" fmla="*/ 110 h 114"/>
                  <a:gd name="T6" fmla="*/ 273 w 319"/>
                  <a:gd name="T7" fmla="*/ 114 h 114"/>
                  <a:gd name="T8" fmla="*/ 319 w 319"/>
                  <a:gd name="T9" fmla="*/ 38 h 114"/>
                  <a:gd name="T10" fmla="*/ 245 w 319"/>
                  <a:gd name="T11" fmla="*/ 62 h 114"/>
                  <a:gd name="T12" fmla="*/ 107 w 319"/>
                  <a:gd name="T13" fmla="*/ 0 h 114"/>
                  <a:gd name="T14" fmla="*/ 0 w 319"/>
                  <a:gd name="T15" fmla="*/ 1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9" h="114">
                    <a:moveTo>
                      <a:pt x="0" y="18"/>
                    </a:moveTo>
                    <a:lnTo>
                      <a:pt x="167" y="86"/>
                    </a:lnTo>
                    <a:lnTo>
                      <a:pt x="94" y="110"/>
                    </a:lnTo>
                    <a:lnTo>
                      <a:pt x="273" y="114"/>
                    </a:lnTo>
                    <a:lnTo>
                      <a:pt x="319" y="38"/>
                    </a:lnTo>
                    <a:lnTo>
                      <a:pt x="245" y="62"/>
                    </a:lnTo>
                    <a:lnTo>
                      <a:pt x="10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4B214832-6E80-EF44-9D21-594FA711D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2361"/>
                <a:ext cx="329" cy="113"/>
              </a:xfrm>
              <a:custGeom>
                <a:avLst/>
                <a:gdLst>
                  <a:gd name="T0" fmla="*/ 0 w 329"/>
                  <a:gd name="T1" fmla="*/ 72 h 113"/>
                  <a:gd name="T2" fmla="*/ 19 w 329"/>
                  <a:gd name="T3" fmla="*/ 3 h 113"/>
                  <a:gd name="T4" fmla="*/ 213 w 329"/>
                  <a:gd name="T5" fmla="*/ 0 h 113"/>
                  <a:gd name="T6" fmla="*/ 144 w 329"/>
                  <a:gd name="T7" fmla="*/ 22 h 113"/>
                  <a:gd name="T8" fmla="*/ 329 w 329"/>
                  <a:gd name="T9" fmla="*/ 89 h 113"/>
                  <a:gd name="T10" fmla="*/ 224 w 329"/>
                  <a:gd name="T11" fmla="*/ 113 h 113"/>
                  <a:gd name="T12" fmla="*/ 70 w 329"/>
                  <a:gd name="T13" fmla="*/ 49 h 113"/>
                  <a:gd name="T14" fmla="*/ 0 w 329"/>
                  <a:gd name="T15" fmla="*/ 7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9" h="113">
                    <a:moveTo>
                      <a:pt x="0" y="72"/>
                    </a:moveTo>
                    <a:lnTo>
                      <a:pt x="19" y="3"/>
                    </a:lnTo>
                    <a:lnTo>
                      <a:pt x="213" y="0"/>
                    </a:lnTo>
                    <a:lnTo>
                      <a:pt x="144" y="22"/>
                    </a:lnTo>
                    <a:lnTo>
                      <a:pt x="329" y="89"/>
                    </a:lnTo>
                    <a:lnTo>
                      <a:pt x="224" y="113"/>
                    </a:lnTo>
                    <a:lnTo>
                      <a:pt x="70" y="4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08145104-9E2D-8B4F-829B-6C6A310F5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2354"/>
                <a:ext cx="287" cy="105"/>
              </a:xfrm>
              <a:custGeom>
                <a:avLst/>
                <a:gdLst>
                  <a:gd name="T0" fmla="*/ 0 w 287"/>
                  <a:gd name="T1" fmla="*/ 45 h 105"/>
                  <a:gd name="T2" fmla="*/ 26 w 287"/>
                  <a:gd name="T3" fmla="*/ 105 h 105"/>
                  <a:gd name="T4" fmla="*/ 218 w 287"/>
                  <a:gd name="T5" fmla="*/ 103 h 105"/>
                  <a:gd name="T6" fmla="*/ 146 w 287"/>
                  <a:gd name="T7" fmla="*/ 81 h 105"/>
                  <a:gd name="T8" fmla="*/ 287 w 287"/>
                  <a:gd name="T9" fmla="*/ 27 h 105"/>
                  <a:gd name="T10" fmla="*/ 219 w 287"/>
                  <a:gd name="T11" fmla="*/ 0 h 105"/>
                  <a:gd name="T12" fmla="*/ 60 w 287"/>
                  <a:gd name="T13" fmla="*/ 63 h 105"/>
                  <a:gd name="T14" fmla="*/ 0 w 287"/>
                  <a:gd name="T15" fmla="*/ 4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7" h="105">
                    <a:moveTo>
                      <a:pt x="0" y="45"/>
                    </a:moveTo>
                    <a:lnTo>
                      <a:pt x="26" y="105"/>
                    </a:lnTo>
                    <a:lnTo>
                      <a:pt x="218" y="103"/>
                    </a:lnTo>
                    <a:lnTo>
                      <a:pt x="146" y="81"/>
                    </a:lnTo>
                    <a:lnTo>
                      <a:pt x="287" y="27"/>
                    </a:lnTo>
                    <a:lnTo>
                      <a:pt x="219" y="0"/>
                    </a:lnTo>
                    <a:lnTo>
                      <a:pt x="60" y="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245D4D9F-8A67-3340-8395-43E2B6D42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244"/>
                <a:ext cx="291" cy="105"/>
              </a:xfrm>
              <a:custGeom>
                <a:avLst/>
                <a:gdLst>
                  <a:gd name="T0" fmla="*/ 0 w 291"/>
                  <a:gd name="T1" fmla="*/ 75 h 105"/>
                  <a:gd name="T2" fmla="*/ 68 w 291"/>
                  <a:gd name="T3" fmla="*/ 105 h 105"/>
                  <a:gd name="T4" fmla="*/ 217 w 291"/>
                  <a:gd name="T5" fmla="*/ 39 h 105"/>
                  <a:gd name="T6" fmla="*/ 291 w 291"/>
                  <a:gd name="T7" fmla="*/ 61 h 105"/>
                  <a:gd name="T8" fmla="*/ 261 w 291"/>
                  <a:gd name="T9" fmla="*/ 0 h 105"/>
                  <a:gd name="T10" fmla="*/ 94 w 291"/>
                  <a:gd name="T11" fmla="*/ 1 h 105"/>
                  <a:gd name="T12" fmla="*/ 142 w 291"/>
                  <a:gd name="T13" fmla="*/ 19 h 105"/>
                  <a:gd name="T14" fmla="*/ 0 w 291"/>
                  <a:gd name="T15" fmla="*/ 7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1" h="105">
                    <a:moveTo>
                      <a:pt x="0" y="75"/>
                    </a:moveTo>
                    <a:lnTo>
                      <a:pt x="68" y="105"/>
                    </a:lnTo>
                    <a:lnTo>
                      <a:pt x="217" y="39"/>
                    </a:lnTo>
                    <a:lnTo>
                      <a:pt x="291" y="61"/>
                    </a:lnTo>
                    <a:lnTo>
                      <a:pt x="261" y="0"/>
                    </a:lnTo>
                    <a:lnTo>
                      <a:pt x="94" y="1"/>
                    </a:lnTo>
                    <a:lnTo>
                      <a:pt x="142" y="19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DB6BEAE3-60D5-844F-A8CA-C5DD9DE21484}"/>
              </a:ext>
            </a:extLst>
          </p:cNvPr>
          <p:cNvGraphicFramePr>
            <a:graphicFrameLocks noGrp="1"/>
          </p:cNvGraphicFramePr>
          <p:nvPr/>
        </p:nvGraphicFramePr>
        <p:xfrm>
          <a:off x="1095434" y="1872478"/>
          <a:ext cx="2085370" cy="101299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70970">
                  <a:extLst>
                    <a:ext uri="{9D8B030D-6E8A-4147-A177-3AD203B41FA5}">
                      <a16:colId xmlns:a16="http://schemas.microsoft.com/office/drawing/2014/main" val="3161597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60129225"/>
                    </a:ext>
                  </a:extLst>
                </a:gridCol>
              </a:tblGrid>
              <a:tr h="311752">
                <a:tc>
                  <a:txBody>
                    <a:bodyPr/>
                    <a:lstStyle/>
                    <a:p>
                      <a:r>
                        <a:rPr lang="en-US" sz="1600" i="1" dirty="0"/>
                        <a:t>Flow tuples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Status</a:t>
                      </a:r>
                      <a:endParaRPr lang="en-US" sz="1600" b="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174824"/>
                  </a:ext>
                </a:extLst>
              </a:tr>
              <a:tr h="342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10.0.0.5:22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813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10.0.0.8:22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Retrans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37132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EB309C66-05FC-124C-AA85-40E796A1DE84}"/>
              </a:ext>
            </a:extLst>
          </p:cNvPr>
          <p:cNvSpPr txBox="1"/>
          <p:nvPr/>
        </p:nvSpPr>
        <p:spPr>
          <a:xfrm>
            <a:off x="1335640" y="3122290"/>
            <a:ext cx="181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monitoring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4F285D-FAE4-AF45-BFEE-BE19BCFD1820}"/>
              </a:ext>
            </a:extLst>
          </p:cNvPr>
          <p:cNvSpPr txBox="1"/>
          <p:nvPr/>
        </p:nvSpPr>
        <p:spPr>
          <a:xfrm>
            <a:off x="3674511" y="3145087"/>
            <a:ext cx="181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Failure inference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0B842E-B818-F54D-B2DD-B08B8D92842F}"/>
              </a:ext>
            </a:extLst>
          </p:cNvPr>
          <p:cNvSpPr txBox="1"/>
          <p:nvPr/>
        </p:nvSpPr>
        <p:spPr>
          <a:xfrm>
            <a:off x="5709323" y="3142335"/>
            <a:ext cx="265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Rerouting upon failure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AFB972-3865-4E43-A603-D4BA136F557E}"/>
              </a:ext>
            </a:extLst>
          </p:cNvPr>
          <p:cNvSpPr txBox="1"/>
          <p:nvPr/>
        </p:nvSpPr>
        <p:spPr>
          <a:xfrm>
            <a:off x="3994214" y="1962234"/>
            <a:ext cx="948403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Num. of </a:t>
            </a:r>
            <a:r>
              <a:rPr lang="en-US" dirty="0" err="1"/>
              <a:t>retrans</a:t>
            </a:r>
            <a:r>
              <a:rPr lang="en-US" dirty="0"/>
              <a:t>.  flows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2E07B6FA-BB0D-C34C-9217-2E75E6D37CA1}"/>
              </a:ext>
            </a:extLst>
          </p:cNvPr>
          <p:cNvGraphicFramePr>
            <a:graphicFrameLocks noGrp="1"/>
          </p:cNvGraphicFramePr>
          <p:nvPr/>
        </p:nvGraphicFramePr>
        <p:xfrm>
          <a:off x="5769353" y="1870623"/>
          <a:ext cx="1908548" cy="1005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9096">
                  <a:extLst>
                    <a:ext uri="{9D8B030D-6E8A-4147-A177-3AD203B41FA5}">
                      <a16:colId xmlns:a16="http://schemas.microsoft.com/office/drawing/2014/main" val="316159736"/>
                    </a:ext>
                  </a:extLst>
                </a:gridCol>
                <a:gridCol w="759452">
                  <a:extLst>
                    <a:ext uri="{9D8B030D-6E8A-4147-A177-3AD203B41FA5}">
                      <a16:colId xmlns:a16="http://schemas.microsoft.com/office/drawing/2014/main" val="2099612763"/>
                    </a:ext>
                  </a:extLst>
                </a:gridCol>
              </a:tblGrid>
              <a:tr h="229886">
                <a:tc>
                  <a:txBody>
                    <a:bodyPr/>
                    <a:lstStyle/>
                    <a:p>
                      <a:r>
                        <a:rPr lang="en-US" sz="1600" i="1" dirty="0"/>
                        <a:t>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Status</a:t>
                      </a:r>
                      <a:endParaRPr lang="en-US" sz="1600" b="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174824"/>
                  </a:ext>
                </a:extLst>
              </a:tr>
              <a:tr h="288211">
                <a:tc>
                  <a:txBody>
                    <a:bodyPr/>
                    <a:lstStyle/>
                    <a:p>
                      <a:r>
                        <a:rPr lang="en-US" sz="1600" dirty="0"/>
                        <a:t>0 (primary)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768635"/>
                  </a:ext>
                </a:extLst>
              </a:tr>
              <a:tr h="275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 (backup)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81343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0C2D564B-CB11-F841-9FB1-F62B3B21B4E0}"/>
              </a:ext>
            </a:extLst>
          </p:cNvPr>
          <p:cNvSpPr txBox="1"/>
          <p:nvPr/>
        </p:nvSpPr>
        <p:spPr>
          <a:xfrm>
            <a:off x="5490191" y="1414797"/>
            <a:ext cx="278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Routing table for 10.0.0.0/8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675DE77-BA4C-CB48-8AA0-0DBCC0EA337C}"/>
              </a:ext>
            </a:extLst>
          </p:cNvPr>
          <p:cNvCxnSpPr>
            <a:cxnSpLocks/>
          </p:cNvCxnSpPr>
          <p:nvPr/>
        </p:nvCxnSpPr>
        <p:spPr>
          <a:xfrm flipV="1">
            <a:off x="3286322" y="2501771"/>
            <a:ext cx="533302" cy="1949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163DA4B-7495-7749-95E8-A021F10B5322}"/>
              </a:ext>
            </a:extLst>
          </p:cNvPr>
          <p:cNvCxnSpPr>
            <a:cxnSpLocks/>
          </p:cNvCxnSpPr>
          <p:nvPr/>
        </p:nvCxnSpPr>
        <p:spPr>
          <a:xfrm flipV="1">
            <a:off x="5086253" y="2519704"/>
            <a:ext cx="500479" cy="81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48D4CCC-FD98-8349-ABFE-C70F6D3A43A1}"/>
              </a:ext>
            </a:extLst>
          </p:cNvPr>
          <p:cNvSpPr txBox="1"/>
          <p:nvPr/>
        </p:nvSpPr>
        <p:spPr>
          <a:xfrm>
            <a:off x="3365658" y="2239350"/>
            <a:ext cx="57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69A6E3-6674-D348-9F7A-E6F434B50813}"/>
              </a:ext>
            </a:extLst>
          </p:cNvPr>
          <p:cNvSpPr txBox="1"/>
          <p:nvPr/>
        </p:nvSpPr>
        <p:spPr>
          <a:xfrm>
            <a:off x="5073001" y="2057400"/>
            <a:ext cx="137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&gt; X?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38129C-2755-7744-AE90-BDF21CF14109}"/>
              </a:ext>
            </a:extLst>
          </p:cNvPr>
          <p:cNvSpPr txBox="1"/>
          <p:nvPr/>
        </p:nvSpPr>
        <p:spPr>
          <a:xfrm>
            <a:off x="-131839" y="1913713"/>
            <a:ext cx="111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Packet</a:t>
            </a:r>
          </a:p>
          <a:p>
            <a:pPr algn="r"/>
            <a:r>
              <a:rPr lang="en-US" dirty="0"/>
              <a:t>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61CD53-8633-4D4A-A497-2385E4FD7E9A}"/>
              </a:ext>
            </a:extLst>
          </p:cNvPr>
          <p:cNvSpPr txBox="1"/>
          <p:nvPr/>
        </p:nvSpPr>
        <p:spPr>
          <a:xfrm>
            <a:off x="894323" y="1414797"/>
            <a:ext cx="2780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Per-flow table for 10.0.0.0/8</a:t>
            </a: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53060EE9-FA01-3E4A-B85B-7AD2F1935865}"/>
              </a:ext>
            </a:extLst>
          </p:cNvPr>
          <p:cNvCxnSpPr>
            <a:cxnSpLocks/>
          </p:cNvCxnSpPr>
          <p:nvPr/>
        </p:nvCxnSpPr>
        <p:spPr>
          <a:xfrm>
            <a:off x="314949" y="2553851"/>
            <a:ext cx="674967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F96D2A5-88F2-D443-9CA5-B2EC407C62EA}"/>
              </a:ext>
            </a:extLst>
          </p:cNvPr>
          <p:cNvSpPr txBox="1"/>
          <p:nvPr/>
        </p:nvSpPr>
        <p:spPr>
          <a:xfrm>
            <a:off x="7811672" y="1929436"/>
            <a:ext cx="111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</a:t>
            </a:r>
          </a:p>
          <a:p>
            <a:r>
              <a:rPr lang="en-US" dirty="0"/>
              <a:t>out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7A972C6B-3703-F642-93A5-581065521259}"/>
              </a:ext>
            </a:extLst>
          </p:cNvPr>
          <p:cNvCxnSpPr>
            <a:cxnSpLocks/>
          </p:cNvCxnSpPr>
          <p:nvPr/>
        </p:nvCxnSpPr>
        <p:spPr>
          <a:xfrm>
            <a:off x="7735958" y="2588184"/>
            <a:ext cx="674967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5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0" grpId="0" animBg="1"/>
      <p:bldP spid="52" grpId="0"/>
      <p:bldP spid="70" grpId="0"/>
      <p:bldP spid="71" grpId="0"/>
      <p:bldP spid="72" grpId="0"/>
      <p:bldP spid="73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this always “safe”?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995487" y="4572000"/>
            <a:ext cx="85344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Blink assumptions about network traffic: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Normally, packets don’t need to be retransmitted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Concurrent retransmissions at scale are rare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But such traffic patterns can be “crafted”!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“Adversarial” traces may cause chaotic routing 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0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285496A-E54D-4D62-A89E-E491A26082FE}"/>
              </a:ext>
            </a:extLst>
          </p:cNvPr>
          <p:cNvSpPr txBox="1">
            <a:spLocks/>
          </p:cNvSpPr>
          <p:nvPr/>
        </p:nvSpPr>
        <p:spPr>
          <a:xfrm>
            <a:off x="1488281" y="4677090"/>
            <a:ext cx="6882494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  <a:p>
            <a:pPr lvl="1">
              <a:spcBef>
                <a:spcPct val="20000"/>
              </a:spcBef>
              <a:buSzPct val="130000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BD0BD-2CF2-5F48-BE9E-7E9A60350BC0}"/>
              </a:ext>
            </a:extLst>
          </p:cNvPr>
          <p:cNvSpPr txBox="1"/>
          <p:nvPr/>
        </p:nvSpPr>
        <p:spPr>
          <a:xfrm>
            <a:off x="9312965" y="4870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FA7FE7-5793-A840-9E66-40B0D42D91E6}"/>
              </a:ext>
            </a:extLst>
          </p:cNvPr>
          <p:cNvSpPr/>
          <p:nvPr/>
        </p:nvSpPr>
        <p:spPr>
          <a:xfrm>
            <a:off x="6200270" y="5398616"/>
            <a:ext cx="59125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C417C9D-2538-734B-A0B4-8CC856B0F494}"/>
              </a:ext>
            </a:extLst>
          </p:cNvPr>
          <p:cNvSpPr/>
          <p:nvPr/>
        </p:nvSpPr>
        <p:spPr>
          <a:xfrm>
            <a:off x="1707010" y="5029284"/>
            <a:ext cx="1112389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>
            <a:extLst>
              <a:ext uri="{FF2B5EF4-FFF2-40B4-BE49-F238E27FC236}">
                <a16:creationId xmlns:a16="http://schemas.microsoft.com/office/drawing/2014/main" id="{05BB2C91-7EDC-9548-9E71-387B7C2AD6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0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>
            <a:extLst>
              <a:ext uri="{FF2B5EF4-FFF2-40B4-BE49-F238E27FC236}">
                <a16:creationId xmlns:a16="http://schemas.microsoft.com/office/drawing/2014/main" id="{E1AACDD4-26A7-0545-9C88-BDDBC296E8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1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>
            <a:extLst>
              <a:ext uri="{FF2B5EF4-FFF2-40B4-BE49-F238E27FC236}">
                <a16:creationId xmlns:a16="http://schemas.microsoft.com/office/drawing/2014/main" id="{4E251546-20D9-0149-A24F-728C2F403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1FDD91-726F-3044-B26D-B006A31A6E24}"/>
              </a:ext>
            </a:extLst>
          </p:cNvPr>
          <p:cNvCxnSpPr>
            <a:cxnSpLocks/>
          </p:cNvCxnSpPr>
          <p:nvPr/>
        </p:nvCxnSpPr>
        <p:spPr>
          <a:xfrm>
            <a:off x="5580366" y="3866308"/>
            <a:ext cx="1676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1FAD456-2448-FC41-9930-FB9557AC0438}"/>
              </a:ext>
            </a:extLst>
          </p:cNvPr>
          <p:cNvCxnSpPr/>
          <p:nvPr/>
        </p:nvCxnSpPr>
        <p:spPr>
          <a:xfrm>
            <a:off x="2138119" y="3866308"/>
            <a:ext cx="1683271" cy="1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02069C6-46FA-1A4B-B48E-BBB1938C3EEC}"/>
              </a:ext>
            </a:extLst>
          </p:cNvPr>
          <p:cNvSpPr/>
          <p:nvPr/>
        </p:nvSpPr>
        <p:spPr>
          <a:xfrm>
            <a:off x="2578259" y="3535893"/>
            <a:ext cx="152400" cy="27121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236A847-0EB7-AF47-A9CB-8025FAB00D2C}"/>
              </a:ext>
            </a:extLst>
          </p:cNvPr>
          <p:cNvSpPr/>
          <p:nvPr/>
        </p:nvSpPr>
        <p:spPr>
          <a:xfrm>
            <a:off x="2894325" y="3524822"/>
            <a:ext cx="152400" cy="27121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F40FEE7-9483-984D-87DC-E61E6C5273D6}"/>
              </a:ext>
            </a:extLst>
          </p:cNvPr>
          <p:cNvSpPr/>
          <p:nvPr/>
        </p:nvSpPr>
        <p:spPr>
          <a:xfrm>
            <a:off x="3196388" y="3524822"/>
            <a:ext cx="152400" cy="2712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4DA4D0B-AC13-4F4B-8741-58C8FC57CD07}"/>
              </a:ext>
            </a:extLst>
          </p:cNvPr>
          <p:cNvCxnSpPr/>
          <p:nvPr/>
        </p:nvCxnSpPr>
        <p:spPr>
          <a:xfrm>
            <a:off x="3230722" y="2855815"/>
            <a:ext cx="541930" cy="5334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4946309-DC93-B74E-93C7-FEAEB0721C59}"/>
              </a:ext>
            </a:extLst>
          </p:cNvPr>
          <p:cNvCxnSpPr>
            <a:cxnSpLocks/>
          </p:cNvCxnSpPr>
          <p:nvPr/>
        </p:nvCxnSpPr>
        <p:spPr>
          <a:xfrm flipH="1">
            <a:off x="5617545" y="2895601"/>
            <a:ext cx="485817" cy="4964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B3F97944-2E45-A94A-8FC9-85874F8F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44" y="1924894"/>
            <a:ext cx="886134" cy="721770"/>
          </a:xfrm>
          <a:prstGeom prst="rect">
            <a:avLst/>
          </a:prstGeom>
        </p:spPr>
      </p:pic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6D141CDE-9E5F-4045-9ACA-3D264BAA35F7}"/>
              </a:ext>
            </a:extLst>
          </p:cNvPr>
          <p:cNvSpPr txBox="1">
            <a:spLocks/>
          </p:cNvSpPr>
          <p:nvPr/>
        </p:nvSpPr>
        <p:spPr>
          <a:xfrm>
            <a:off x="3387830" y="1345335"/>
            <a:ext cx="2447429" cy="577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Data plane systems</a:t>
            </a:r>
          </a:p>
        </p:txBody>
      </p:sp>
      <p:pic>
        <p:nvPicPr>
          <p:cNvPr id="69" name="Picture 2" descr="ç¸å³å¾ç">
            <a:extLst>
              <a:ext uri="{FF2B5EF4-FFF2-40B4-BE49-F238E27FC236}">
                <a16:creationId xmlns:a16="http://schemas.microsoft.com/office/drawing/2014/main" id="{D28C318F-D271-584E-9148-7E95AA3D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85" y="1830652"/>
            <a:ext cx="607903" cy="6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ç¸å³å¾ç">
            <a:extLst>
              <a:ext uri="{FF2B5EF4-FFF2-40B4-BE49-F238E27FC236}">
                <a16:creationId xmlns:a16="http://schemas.microsoft.com/office/drawing/2014/main" id="{EB5182DA-D852-6C4E-B03E-AD1FE8695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3364" r="8959" b="15599"/>
          <a:stretch/>
        </p:blipFill>
        <p:spPr bwMode="auto">
          <a:xfrm>
            <a:off x="5030785" y="1864758"/>
            <a:ext cx="562650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âfirewall logoâçå¾çæç´¢ç»æ">
            <a:extLst>
              <a:ext uri="{FF2B5EF4-FFF2-40B4-BE49-F238E27FC236}">
                <a16:creationId xmlns:a16="http://schemas.microsoft.com/office/drawing/2014/main" id="{E1AFD4EF-563C-DD49-AC79-09ABCC4AB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9455"/>
          <a:stretch/>
        </p:blipFill>
        <p:spPr bwMode="auto">
          <a:xfrm>
            <a:off x="2441910" y="2041896"/>
            <a:ext cx="1057229" cy="7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10">
            <a:extLst>
              <a:ext uri="{FF2B5EF4-FFF2-40B4-BE49-F238E27FC236}">
                <a16:creationId xmlns:a16="http://schemas.microsoft.com/office/drawing/2014/main" id="{F781A061-08C8-F54E-A571-660E734C59AE}"/>
              </a:ext>
            </a:extLst>
          </p:cNvPr>
          <p:cNvGrpSpPr>
            <a:grpSpLocks/>
          </p:cNvGrpSpPr>
          <p:nvPr/>
        </p:nvGrpSpPr>
        <p:grpSpPr bwMode="auto">
          <a:xfrm>
            <a:off x="3827587" y="3541615"/>
            <a:ext cx="1765848" cy="649385"/>
            <a:chOff x="2423" y="2253"/>
            <a:chExt cx="257" cy="147"/>
          </a:xfrm>
        </p:grpSpPr>
        <p:sp>
          <p:nvSpPr>
            <p:cNvPr id="74" name="AutoShape 70">
              <a:extLst>
                <a:ext uri="{FF2B5EF4-FFF2-40B4-BE49-F238E27FC236}">
                  <a16:creationId xmlns:a16="http://schemas.microsoft.com/office/drawing/2014/main" id="{08D3616D-674D-6848-A760-4DF725F37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2253"/>
              <a:ext cx="256" cy="147"/>
            </a:xfrm>
            <a:prstGeom prst="can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Oval 12">
              <a:extLst>
                <a:ext uri="{FF2B5EF4-FFF2-40B4-BE49-F238E27FC236}">
                  <a16:creationId xmlns:a16="http://schemas.microsoft.com/office/drawing/2014/main" id="{A1285F8C-B53C-4A4E-A4E9-C68F3BB97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3" y="2253"/>
              <a:ext cx="257" cy="74"/>
            </a:xfrm>
            <a:prstGeom prst="ellipse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53882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6" name="Group 13">
              <a:extLst>
                <a:ext uri="{FF2B5EF4-FFF2-40B4-BE49-F238E27FC236}">
                  <a16:creationId xmlns:a16="http://schemas.microsoft.com/office/drawing/2014/main" id="{004BA736-E45B-B349-84D0-356B32A7E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254"/>
              <a:ext cx="166" cy="52"/>
              <a:chOff x="2242" y="2225"/>
              <a:chExt cx="626" cy="249"/>
            </a:xfrm>
          </p:grpSpPr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F3287BB9-102C-F649-B787-D035B3807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2225"/>
                <a:ext cx="319" cy="114"/>
              </a:xfrm>
              <a:custGeom>
                <a:avLst/>
                <a:gdLst>
                  <a:gd name="T0" fmla="*/ 0 w 319"/>
                  <a:gd name="T1" fmla="*/ 18 h 114"/>
                  <a:gd name="T2" fmla="*/ 167 w 319"/>
                  <a:gd name="T3" fmla="*/ 86 h 114"/>
                  <a:gd name="T4" fmla="*/ 94 w 319"/>
                  <a:gd name="T5" fmla="*/ 110 h 114"/>
                  <a:gd name="T6" fmla="*/ 273 w 319"/>
                  <a:gd name="T7" fmla="*/ 114 h 114"/>
                  <a:gd name="T8" fmla="*/ 319 w 319"/>
                  <a:gd name="T9" fmla="*/ 38 h 114"/>
                  <a:gd name="T10" fmla="*/ 245 w 319"/>
                  <a:gd name="T11" fmla="*/ 62 h 114"/>
                  <a:gd name="T12" fmla="*/ 107 w 319"/>
                  <a:gd name="T13" fmla="*/ 0 h 114"/>
                  <a:gd name="T14" fmla="*/ 0 w 319"/>
                  <a:gd name="T15" fmla="*/ 1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9" h="114">
                    <a:moveTo>
                      <a:pt x="0" y="18"/>
                    </a:moveTo>
                    <a:lnTo>
                      <a:pt x="167" y="86"/>
                    </a:lnTo>
                    <a:lnTo>
                      <a:pt x="94" y="110"/>
                    </a:lnTo>
                    <a:lnTo>
                      <a:pt x="273" y="114"/>
                    </a:lnTo>
                    <a:lnTo>
                      <a:pt x="319" y="38"/>
                    </a:lnTo>
                    <a:lnTo>
                      <a:pt x="245" y="62"/>
                    </a:lnTo>
                    <a:lnTo>
                      <a:pt x="10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F168FFAB-DB0B-714D-8FFE-7D68E5D0D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9" y="2361"/>
                <a:ext cx="329" cy="113"/>
              </a:xfrm>
              <a:custGeom>
                <a:avLst/>
                <a:gdLst>
                  <a:gd name="T0" fmla="*/ 0 w 329"/>
                  <a:gd name="T1" fmla="*/ 72 h 113"/>
                  <a:gd name="T2" fmla="*/ 19 w 329"/>
                  <a:gd name="T3" fmla="*/ 3 h 113"/>
                  <a:gd name="T4" fmla="*/ 213 w 329"/>
                  <a:gd name="T5" fmla="*/ 0 h 113"/>
                  <a:gd name="T6" fmla="*/ 144 w 329"/>
                  <a:gd name="T7" fmla="*/ 22 h 113"/>
                  <a:gd name="T8" fmla="*/ 329 w 329"/>
                  <a:gd name="T9" fmla="*/ 89 h 113"/>
                  <a:gd name="T10" fmla="*/ 224 w 329"/>
                  <a:gd name="T11" fmla="*/ 113 h 113"/>
                  <a:gd name="T12" fmla="*/ 70 w 329"/>
                  <a:gd name="T13" fmla="*/ 49 h 113"/>
                  <a:gd name="T14" fmla="*/ 0 w 329"/>
                  <a:gd name="T15" fmla="*/ 7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9" h="113">
                    <a:moveTo>
                      <a:pt x="0" y="72"/>
                    </a:moveTo>
                    <a:lnTo>
                      <a:pt x="19" y="3"/>
                    </a:lnTo>
                    <a:lnTo>
                      <a:pt x="213" y="0"/>
                    </a:lnTo>
                    <a:lnTo>
                      <a:pt x="144" y="22"/>
                    </a:lnTo>
                    <a:lnTo>
                      <a:pt x="329" y="89"/>
                    </a:lnTo>
                    <a:lnTo>
                      <a:pt x="224" y="113"/>
                    </a:lnTo>
                    <a:lnTo>
                      <a:pt x="70" y="4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16">
                <a:extLst>
                  <a:ext uri="{FF2B5EF4-FFF2-40B4-BE49-F238E27FC236}">
                    <a16:creationId xmlns:a16="http://schemas.microsoft.com/office/drawing/2014/main" id="{BC147D6C-805D-7E46-B9B5-393C40269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2354"/>
                <a:ext cx="287" cy="105"/>
              </a:xfrm>
              <a:custGeom>
                <a:avLst/>
                <a:gdLst>
                  <a:gd name="T0" fmla="*/ 0 w 287"/>
                  <a:gd name="T1" fmla="*/ 45 h 105"/>
                  <a:gd name="T2" fmla="*/ 26 w 287"/>
                  <a:gd name="T3" fmla="*/ 105 h 105"/>
                  <a:gd name="T4" fmla="*/ 218 w 287"/>
                  <a:gd name="T5" fmla="*/ 103 h 105"/>
                  <a:gd name="T6" fmla="*/ 146 w 287"/>
                  <a:gd name="T7" fmla="*/ 81 h 105"/>
                  <a:gd name="T8" fmla="*/ 287 w 287"/>
                  <a:gd name="T9" fmla="*/ 27 h 105"/>
                  <a:gd name="T10" fmla="*/ 219 w 287"/>
                  <a:gd name="T11" fmla="*/ 0 h 105"/>
                  <a:gd name="T12" fmla="*/ 60 w 287"/>
                  <a:gd name="T13" fmla="*/ 63 h 105"/>
                  <a:gd name="T14" fmla="*/ 0 w 287"/>
                  <a:gd name="T15" fmla="*/ 4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7" h="105">
                    <a:moveTo>
                      <a:pt x="0" y="45"/>
                    </a:moveTo>
                    <a:lnTo>
                      <a:pt x="26" y="105"/>
                    </a:lnTo>
                    <a:lnTo>
                      <a:pt x="218" y="103"/>
                    </a:lnTo>
                    <a:lnTo>
                      <a:pt x="146" y="81"/>
                    </a:lnTo>
                    <a:lnTo>
                      <a:pt x="287" y="27"/>
                    </a:lnTo>
                    <a:lnTo>
                      <a:pt x="219" y="0"/>
                    </a:lnTo>
                    <a:lnTo>
                      <a:pt x="60" y="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17">
                <a:extLst>
                  <a:ext uri="{FF2B5EF4-FFF2-40B4-BE49-F238E27FC236}">
                    <a16:creationId xmlns:a16="http://schemas.microsoft.com/office/drawing/2014/main" id="{DA4971AD-584E-1C4B-A1DE-5C61FA1B8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244"/>
                <a:ext cx="291" cy="105"/>
              </a:xfrm>
              <a:custGeom>
                <a:avLst/>
                <a:gdLst>
                  <a:gd name="T0" fmla="*/ 0 w 291"/>
                  <a:gd name="T1" fmla="*/ 75 h 105"/>
                  <a:gd name="T2" fmla="*/ 68 w 291"/>
                  <a:gd name="T3" fmla="*/ 105 h 105"/>
                  <a:gd name="T4" fmla="*/ 217 w 291"/>
                  <a:gd name="T5" fmla="*/ 39 h 105"/>
                  <a:gd name="T6" fmla="*/ 291 w 291"/>
                  <a:gd name="T7" fmla="*/ 61 h 105"/>
                  <a:gd name="T8" fmla="*/ 261 w 291"/>
                  <a:gd name="T9" fmla="*/ 0 h 105"/>
                  <a:gd name="T10" fmla="*/ 94 w 291"/>
                  <a:gd name="T11" fmla="*/ 1 h 105"/>
                  <a:gd name="T12" fmla="*/ 142 w 291"/>
                  <a:gd name="T13" fmla="*/ 19 h 105"/>
                  <a:gd name="T14" fmla="*/ 0 w 291"/>
                  <a:gd name="T15" fmla="*/ 7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1" h="105">
                    <a:moveTo>
                      <a:pt x="0" y="75"/>
                    </a:moveTo>
                    <a:lnTo>
                      <a:pt x="68" y="105"/>
                    </a:lnTo>
                    <a:lnTo>
                      <a:pt x="217" y="39"/>
                    </a:lnTo>
                    <a:lnTo>
                      <a:pt x="291" y="61"/>
                    </a:lnTo>
                    <a:lnTo>
                      <a:pt x="261" y="0"/>
                    </a:lnTo>
                    <a:lnTo>
                      <a:pt x="94" y="1"/>
                    </a:lnTo>
                    <a:lnTo>
                      <a:pt x="142" y="19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bg1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53882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ahoma" panose="020B0604030504040204" pitchFamily="34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FC69CA8B-7987-5F47-84AE-83843FBDCBD8}"/>
              </a:ext>
            </a:extLst>
          </p:cNvPr>
          <p:cNvSpPr/>
          <p:nvPr/>
        </p:nvSpPr>
        <p:spPr>
          <a:xfrm>
            <a:off x="2286000" y="3538787"/>
            <a:ext cx="152400" cy="27121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AB9C4C94-4ECA-E943-84D4-E3912D30CE19}"/>
              </a:ext>
            </a:extLst>
          </p:cNvPr>
          <p:cNvSpPr/>
          <p:nvPr/>
        </p:nvSpPr>
        <p:spPr>
          <a:xfrm>
            <a:off x="1981200" y="3538787"/>
            <a:ext cx="152400" cy="27121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4" name="Picture 101" descr="MCj03491210000[1]">
            <a:extLst>
              <a:ext uri="{FF2B5EF4-FFF2-40B4-BE49-F238E27FC236}">
                <a16:creationId xmlns:a16="http://schemas.microsoft.com/office/drawing/2014/main" id="{72E3BF97-27EF-9540-B3CA-0598AD57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62027" y="2245015"/>
            <a:ext cx="1001726" cy="911227"/>
          </a:xfrm>
          <a:prstGeom prst="rect">
            <a:avLst/>
          </a:prstGeom>
          <a:noFill/>
        </p:spPr>
      </p:pic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34CF1CA-C0D3-5A48-A371-6BE2F3414F8C}"/>
              </a:ext>
            </a:extLst>
          </p:cNvPr>
          <p:cNvCxnSpPr>
            <a:cxnSpLocks/>
          </p:cNvCxnSpPr>
          <p:nvPr/>
        </p:nvCxnSpPr>
        <p:spPr>
          <a:xfrm>
            <a:off x="1803461" y="3103525"/>
            <a:ext cx="172034" cy="402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55E41D4-2935-9F4D-BB1D-271CBA458F26}"/>
              </a:ext>
            </a:extLst>
          </p:cNvPr>
          <p:cNvCxnSpPr>
            <a:cxnSpLocks/>
          </p:cNvCxnSpPr>
          <p:nvPr/>
        </p:nvCxnSpPr>
        <p:spPr>
          <a:xfrm>
            <a:off x="2066326" y="3109989"/>
            <a:ext cx="248833" cy="38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5315935-4CE6-C045-87ED-B968747BDB87}"/>
              </a:ext>
            </a:extLst>
          </p:cNvPr>
          <p:cNvCxnSpPr>
            <a:cxnSpLocks/>
          </p:cNvCxnSpPr>
          <p:nvPr/>
        </p:nvCxnSpPr>
        <p:spPr>
          <a:xfrm>
            <a:off x="2234325" y="3010332"/>
            <a:ext cx="420134" cy="456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 descr="Image result for fire">
            <a:extLst>
              <a:ext uri="{FF2B5EF4-FFF2-40B4-BE49-F238E27FC236}">
                <a16:creationId xmlns:a16="http://schemas.microsoft.com/office/drawing/2014/main" id="{441C58DB-E7FD-6845-9A1C-74EE7B41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9985" y="1199738"/>
            <a:ext cx="541850" cy="6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ow to Export Large WordPress Databases and Speed Up the Process •">
            <a:extLst>
              <a:ext uri="{FF2B5EF4-FFF2-40B4-BE49-F238E27FC236}">
                <a16:creationId xmlns:a16="http://schemas.microsoft.com/office/drawing/2014/main" id="{C74DACF6-C597-9045-A921-D71780B5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24" y="2575763"/>
            <a:ext cx="1693542" cy="7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6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10"/>
                            </p:stCondLst>
                            <p:childTnLst>
                              <p:par>
                                <p:cTn id="3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Motivation: Probabilistic profiling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685800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840067" y="4963499"/>
            <a:ext cx="85344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Many data plane systems have stochastic behaviors</a:t>
            </a:r>
            <a:endParaRPr lang="en-US"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Goal: Probabilistic profiling of data plane systems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Application: Adversarial testing 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Also: Hotspot identification, profile-guided optimization, ..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285496A-E54D-4D62-A89E-E491A26082FE}"/>
              </a:ext>
            </a:extLst>
          </p:cNvPr>
          <p:cNvSpPr txBox="1">
            <a:spLocks/>
          </p:cNvSpPr>
          <p:nvPr/>
        </p:nvSpPr>
        <p:spPr>
          <a:xfrm>
            <a:off x="1488281" y="5098302"/>
            <a:ext cx="6882494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  <a:p>
            <a:pPr lvl="1">
              <a:spcBef>
                <a:spcPct val="20000"/>
              </a:spcBef>
              <a:buSzPct val="130000"/>
              <a:defRPr/>
            </a:pPr>
            <a:endParaRPr lang="en-US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565043-7982-FF41-9820-CAF67D86784E}"/>
              </a:ext>
            </a:extLst>
          </p:cNvPr>
          <p:cNvSpPr txBox="1"/>
          <p:nvPr/>
        </p:nvSpPr>
        <p:spPr>
          <a:xfrm>
            <a:off x="323424" y="1508125"/>
            <a:ext cx="1872513" cy="16773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Consolas" panose="020B0609020204030204" pitchFamily="49" charset="0"/>
                <a:cs typeface="Consolas" panose="020B0609020204030204" pitchFamily="49" charset="0"/>
              </a:rPr>
              <a:t>P4 program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......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If (</a:t>
            </a: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cond</a:t>
            </a: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  foo ()</a:t>
            </a:r>
          </a:p>
          <a:p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  bar ()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......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70D3F90-71B7-5749-8B68-95E4301B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81" y="1969053"/>
            <a:ext cx="414825" cy="41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EC9664-59D6-2D42-BFC3-58D4AA51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384" y="2756192"/>
            <a:ext cx="561588" cy="2766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0397CF5-6353-4946-B2F3-5F65C2A2D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191" y="2309818"/>
            <a:ext cx="442699" cy="4426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A92239-7239-924A-942C-E557BE5BF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67" y="3405109"/>
            <a:ext cx="746270" cy="74627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D725ADC-905D-E041-92BB-A39675C47F72}"/>
              </a:ext>
            </a:extLst>
          </p:cNvPr>
          <p:cNvGrpSpPr/>
          <p:nvPr/>
        </p:nvGrpSpPr>
        <p:grpSpPr>
          <a:xfrm>
            <a:off x="3902567" y="3748164"/>
            <a:ext cx="904168" cy="569731"/>
            <a:chOff x="3317849" y="2153777"/>
            <a:chExt cx="1911785" cy="1315269"/>
          </a:xfrm>
        </p:grpSpPr>
        <p:pic>
          <p:nvPicPr>
            <p:cNvPr id="41" name="Picture 2" descr="http://findicons.com/files/icons/1681/siena/128/gear_yellow.png">
              <a:extLst>
                <a:ext uri="{FF2B5EF4-FFF2-40B4-BE49-F238E27FC236}">
                  <a16:creationId xmlns:a16="http://schemas.microsoft.com/office/drawing/2014/main" id="{C0AE42C8-DCB5-5546-80B8-E9CD01182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44529" y="2223506"/>
              <a:ext cx="570407" cy="570408"/>
            </a:xfrm>
            <a:prstGeom prst="rect">
              <a:avLst/>
            </a:prstGeom>
            <a:noFill/>
          </p:spPr>
        </p:pic>
        <p:pic>
          <p:nvPicPr>
            <p:cNvPr id="42" name="Picture 4" descr="http://findicons.com/files/icons/1681/siena/128/gear_red.png">
              <a:extLst>
                <a:ext uri="{FF2B5EF4-FFF2-40B4-BE49-F238E27FC236}">
                  <a16:creationId xmlns:a16="http://schemas.microsoft.com/office/drawing/2014/main" id="{BAE5A74B-8F41-8B46-8E50-C0DA759F9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14366" y="2153777"/>
              <a:ext cx="1315268" cy="1315269"/>
            </a:xfrm>
            <a:prstGeom prst="rect">
              <a:avLst/>
            </a:prstGeom>
            <a:noFill/>
          </p:spPr>
        </p:pic>
        <p:pic>
          <p:nvPicPr>
            <p:cNvPr id="44" name="Picture 2" descr="http://findicons.com/files/icons/1681/siena/128/gear_yellow.png">
              <a:extLst>
                <a:ext uri="{FF2B5EF4-FFF2-40B4-BE49-F238E27FC236}">
                  <a16:creationId xmlns:a16="http://schemas.microsoft.com/office/drawing/2014/main" id="{FF4662DB-8DB2-554A-8C36-205C49121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17849" y="2597027"/>
              <a:ext cx="767190" cy="767191"/>
            </a:xfrm>
            <a:prstGeom prst="rect">
              <a:avLst/>
            </a:prstGeom>
            <a:noFill/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FEE202-A9F6-CA47-A174-E5CB675A1FA3}"/>
              </a:ext>
            </a:extLst>
          </p:cNvPr>
          <p:cNvGrpSpPr/>
          <p:nvPr/>
        </p:nvGrpSpPr>
        <p:grpSpPr>
          <a:xfrm>
            <a:off x="3195193" y="1385045"/>
            <a:ext cx="2468354" cy="2412623"/>
            <a:chOff x="3594057" y="1705624"/>
            <a:chExt cx="4064244" cy="3164516"/>
          </a:xfrm>
        </p:grpSpPr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E8729750-2D3F-B943-8B57-1F402D56F3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49779" y="3825928"/>
              <a:ext cx="1318596" cy="218661"/>
            </a:xfrm>
            <a:prstGeom prst="curvedConnector3">
              <a:avLst>
                <a:gd name="adj1" fmla="val 50000"/>
              </a:avLst>
            </a:prstGeom>
            <a:ln w="101600">
              <a:solidFill>
                <a:srgbClr val="00B05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892E2B-916E-4C4B-98F9-AA7A240EDA2E}"/>
                </a:ext>
              </a:extLst>
            </p:cNvPr>
            <p:cNvSpPr txBox="1"/>
            <p:nvPr/>
          </p:nvSpPr>
          <p:spPr>
            <a:xfrm>
              <a:off x="3758762" y="2859301"/>
              <a:ext cx="1806867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If(</a:t>
              </a:r>
              <a:r>
                <a:rPr lang="en-US" sz="1600" u="sng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cond</a:t>
              </a:r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648D0B-3F0A-0748-8A72-19C2FE87CE3C}"/>
                </a:ext>
              </a:extLst>
            </p:cNvPr>
            <p:cNvSpPr txBox="1"/>
            <p:nvPr/>
          </p:nvSpPr>
          <p:spPr>
            <a:xfrm>
              <a:off x="6034002" y="4412983"/>
              <a:ext cx="1488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bar()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0E97D5-02B0-3442-920E-E7342672CB67}"/>
                </a:ext>
              </a:extLst>
            </p:cNvPr>
            <p:cNvSpPr txBox="1"/>
            <p:nvPr/>
          </p:nvSpPr>
          <p:spPr>
            <a:xfrm>
              <a:off x="4049331" y="1705624"/>
              <a:ext cx="3608970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﻿</a:t>
              </a:r>
              <a:r>
                <a:rPr lang="en-US" sz="16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Control.ingress</a:t>
              </a:r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: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DD02DD-2FB5-454F-9BD9-AB794E0CB813}"/>
                </a:ext>
              </a:extLst>
            </p:cNvPr>
            <p:cNvSpPr txBox="1"/>
            <p:nvPr/>
          </p:nvSpPr>
          <p:spPr>
            <a:xfrm>
              <a:off x="3845223" y="4426076"/>
              <a:ext cx="1420986" cy="44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foo()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BFC35B5-7512-D245-8ED8-487A1478A4F7}"/>
                </a:ext>
              </a:extLst>
            </p:cNvPr>
            <p:cNvSpPr txBox="1"/>
            <p:nvPr/>
          </p:nvSpPr>
          <p:spPr>
            <a:xfrm>
              <a:off x="5680096" y="2877006"/>
              <a:ext cx="1215325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Else</a:t>
              </a:r>
            </a:p>
          </p:txBody>
        </p:sp>
        <p:cxnSp>
          <p:nvCxnSpPr>
            <p:cNvPr id="77" name="Curved Connector 76">
              <a:extLst>
                <a:ext uri="{FF2B5EF4-FFF2-40B4-BE49-F238E27FC236}">
                  <a16:creationId xmlns:a16="http://schemas.microsoft.com/office/drawing/2014/main" id="{07803705-FB76-484F-89FE-3227D02134F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63179" y="3700727"/>
              <a:ext cx="1208494" cy="407400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FF0000">
                  <a:alpha val="48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urved Connector 77">
              <a:extLst>
                <a:ext uri="{FF2B5EF4-FFF2-40B4-BE49-F238E27FC236}">
                  <a16:creationId xmlns:a16="http://schemas.microsoft.com/office/drawing/2014/main" id="{9D175695-4187-3E40-A19B-590B52422AF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058136" y="2592229"/>
              <a:ext cx="955744" cy="19062"/>
            </a:xfrm>
            <a:prstGeom prst="curvedConnector3">
              <a:avLst>
                <a:gd name="adj1" fmla="val 79005"/>
              </a:avLst>
            </a:prstGeom>
            <a:ln w="127000">
              <a:solidFill>
                <a:schemeClr val="accent5">
                  <a:lumMod val="75000"/>
                  <a:alpha val="51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4AB8F5-E43E-1D42-AF51-2BDC99D389FB}"/>
                </a:ext>
              </a:extLst>
            </p:cNvPr>
            <p:cNvSpPr txBox="1"/>
            <p:nvPr/>
          </p:nvSpPr>
          <p:spPr>
            <a:xfrm>
              <a:off x="3594057" y="3459564"/>
              <a:ext cx="1806865" cy="5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normal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4A256D5-21DD-F14B-AD1C-1A1A6B854652}"/>
                </a:ext>
              </a:extLst>
            </p:cNvPr>
            <p:cNvSpPr txBox="1"/>
            <p:nvPr/>
          </p:nvSpPr>
          <p:spPr>
            <a:xfrm>
              <a:off x="5735559" y="3430974"/>
              <a:ext cx="1705844" cy="5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/>
                <a:t>retrans</a:t>
              </a:r>
              <a:endParaRPr lang="en-US" sz="2000" i="1" dirty="0"/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ABE46A6-826D-D440-8264-EF12868585B5}"/>
              </a:ext>
            </a:extLst>
          </p:cNvPr>
          <p:cNvCxnSpPr>
            <a:cxnSpLocks/>
          </p:cNvCxnSpPr>
          <p:nvPr/>
        </p:nvCxnSpPr>
        <p:spPr>
          <a:xfrm>
            <a:off x="329813" y="3216614"/>
            <a:ext cx="510254" cy="2765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AAFDAA1-7A9C-B34A-92CB-9C7A95734A4C}"/>
              </a:ext>
            </a:extLst>
          </p:cNvPr>
          <p:cNvCxnSpPr>
            <a:cxnSpLocks/>
          </p:cNvCxnSpPr>
          <p:nvPr/>
        </p:nvCxnSpPr>
        <p:spPr>
          <a:xfrm flipH="1">
            <a:off x="1512420" y="3228332"/>
            <a:ext cx="665547" cy="26479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ED48A80-08E3-4E4B-8E24-45E303E2C9D3}"/>
              </a:ext>
            </a:extLst>
          </p:cNvPr>
          <p:cNvSpPr txBox="1"/>
          <p:nvPr/>
        </p:nvSpPr>
        <p:spPr>
          <a:xfrm>
            <a:off x="102694" y="4116066"/>
            <a:ext cx="233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plane systems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317270F-16E9-E042-862B-67760861F8D1}"/>
              </a:ext>
            </a:extLst>
          </p:cNvPr>
          <p:cNvSpPr txBox="1"/>
          <p:nvPr/>
        </p:nvSpPr>
        <p:spPr>
          <a:xfrm>
            <a:off x="3408410" y="4231860"/>
            <a:ext cx="233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Program analysis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78BEE1-5B1A-FB47-B0A5-ED28CBCABBC7}"/>
              </a:ext>
            </a:extLst>
          </p:cNvPr>
          <p:cNvSpPr txBox="1"/>
          <p:nvPr/>
        </p:nvSpPr>
        <p:spPr>
          <a:xfrm>
            <a:off x="6271403" y="4244216"/>
            <a:ext cx="2335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Probabilistic profile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9D0532B-3206-DD4C-BDA3-AC6DF762B119}"/>
              </a:ext>
            </a:extLst>
          </p:cNvPr>
          <p:cNvSpPr/>
          <p:nvPr/>
        </p:nvSpPr>
        <p:spPr>
          <a:xfrm>
            <a:off x="2380824" y="1969053"/>
            <a:ext cx="546813" cy="685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Arrow 91">
            <a:extLst>
              <a:ext uri="{FF2B5EF4-FFF2-40B4-BE49-F238E27FC236}">
                <a16:creationId xmlns:a16="http://schemas.microsoft.com/office/drawing/2014/main" id="{D33A22FD-ABB1-D04C-B881-570A7BD71452}"/>
              </a:ext>
            </a:extLst>
          </p:cNvPr>
          <p:cNvSpPr/>
          <p:nvPr/>
        </p:nvSpPr>
        <p:spPr>
          <a:xfrm>
            <a:off x="5644011" y="2007614"/>
            <a:ext cx="546813" cy="685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DF507EA-63D3-DB44-8F54-4CDE634FC9E5}"/>
              </a:ext>
            </a:extLst>
          </p:cNvPr>
          <p:cNvSpPr txBox="1"/>
          <p:nvPr/>
        </p:nvSpPr>
        <p:spPr>
          <a:xfrm>
            <a:off x="6913370" y="2340750"/>
            <a:ext cx="72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foo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CF17509-DC08-E846-BF8A-74B9E92B2FF1}"/>
              </a:ext>
            </a:extLst>
          </p:cNvPr>
          <p:cNvSpPr txBox="1"/>
          <p:nvPr/>
        </p:nvSpPr>
        <p:spPr>
          <a:xfrm>
            <a:off x="7507809" y="2346723"/>
            <a:ext cx="1446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bar</a:t>
            </a:r>
          </a:p>
        </p:txBody>
      </p:sp>
      <p:graphicFrame>
        <p:nvGraphicFramePr>
          <p:cNvPr id="113" name="Chart 112">
            <a:extLst>
              <a:ext uri="{FF2B5EF4-FFF2-40B4-BE49-F238E27FC236}">
                <a16:creationId xmlns:a16="http://schemas.microsoft.com/office/drawing/2014/main" id="{FAE69F53-F1FA-8940-983B-C574223781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201065"/>
              </p:ext>
            </p:extLst>
          </p:nvPr>
        </p:nvGraphicFramePr>
        <p:xfrm>
          <a:off x="6646841" y="914400"/>
          <a:ext cx="2489886" cy="210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4" name="Chart 113">
            <a:extLst>
              <a:ext uri="{FF2B5EF4-FFF2-40B4-BE49-F238E27FC236}">
                <a16:creationId xmlns:a16="http://schemas.microsoft.com/office/drawing/2014/main" id="{A32DA850-DAC2-544D-AF3F-A798385D6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9520"/>
              </p:ext>
            </p:extLst>
          </p:nvPr>
        </p:nvGraphicFramePr>
        <p:xfrm>
          <a:off x="5733067" y="16277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971FB706-06A1-5249-966B-50E8C65DB6E6}"/>
              </a:ext>
            </a:extLst>
          </p:cNvPr>
          <p:cNvSpPr txBox="1"/>
          <p:nvPr/>
        </p:nvSpPr>
        <p:spPr>
          <a:xfrm>
            <a:off x="7683149" y="3962401"/>
            <a:ext cx="72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97F51C-C32A-F545-A6AF-F98094E0C8DB}"/>
              </a:ext>
            </a:extLst>
          </p:cNvPr>
          <p:cNvSpPr txBox="1"/>
          <p:nvPr/>
        </p:nvSpPr>
        <p:spPr>
          <a:xfrm>
            <a:off x="8210808" y="3962400"/>
            <a:ext cx="1446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2064F73-D4C0-1B46-9C56-1A31DB1E5967}"/>
              </a:ext>
            </a:extLst>
          </p:cNvPr>
          <p:cNvSpPr txBox="1"/>
          <p:nvPr/>
        </p:nvSpPr>
        <p:spPr>
          <a:xfrm>
            <a:off x="7637441" y="1531643"/>
            <a:ext cx="161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Expected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distribution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93FF5-5FE9-3F43-A6F0-62CD11E87C3F}"/>
              </a:ext>
            </a:extLst>
          </p:cNvPr>
          <p:cNvSpPr txBox="1"/>
          <p:nvPr/>
        </p:nvSpPr>
        <p:spPr>
          <a:xfrm>
            <a:off x="6200270" y="3336003"/>
            <a:ext cx="161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Adversarial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distribution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4429966-F23B-8B41-BC6B-1D415996753F}"/>
              </a:ext>
            </a:extLst>
          </p:cNvPr>
          <p:cNvSpPr/>
          <p:nvPr/>
        </p:nvSpPr>
        <p:spPr>
          <a:xfrm rot="19376062">
            <a:off x="7672506" y="2833206"/>
            <a:ext cx="184784" cy="307134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9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8" grpId="0"/>
      <p:bldP spid="89" grpId="0"/>
      <p:bldP spid="90" grpId="0"/>
      <p:bldP spid="91" grpId="0" animBg="1"/>
      <p:bldP spid="92" grpId="0" animBg="1"/>
      <p:bldP spid="111" grpId="0"/>
      <p:bldP spid="112" grpId="0"/>
      <p:bldGraphic spid="113" grpId="0">
        <p:bldAsOne/>
      </p:bldGraphic>
      <p:bldGraphic spid="114" grpId="0">
        <p:bldAsOne/>
      </p:bldGraphic>
      <p:bldP spid="115" grpId="0"/>
      <p:bldP spid="116" grpId="0"/>
      <p:bldP spid="117" grpId="0"/>
      <p:bldP spid="11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/>
              <a:t>6</a:t>
            </a:fld>
            <a:endParaRPr lang="en-US" dirty="0"/>
          </a:p>
        </p:txBody>
      </p:sp>
      <p:sp>
        <p:nvSpPr>
          <p:cNvPr id="11" name="Shape 37"/>
          <p:cNvSpPr txBox="1">
            <a:spLocks/>
          </p:cNvSpPr>
          <p:nvPr/>
        </p:nvSpPr>
        <p:spPr>
          <a:xfrm>
            <a:off x="-304800" y="1013482"/>
            <a:ext cx="9753600" cy="470151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algn="l"/>
            <a:endParaRPr lang="en-US" sz="15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12573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Tahoma"/>
                <a:cs typeface="Tahoma"/>
              </a:rPr>
              <a:t>Data plane systems are on the rise </a:t>
            </a:r>
          </a:p>
          <a:p>
            <a:pPr marL="12573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Tahoma"/>
                <a:cs typeface="Tahoma"/>
              </a:rPr>
              <a:t>Motivation: Probabilistic profiling for adversarial testing</a:t>
            </a:r>
          </a:p>
          <a:p>
            <a:pPr marL="12573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Tahoma"/>
                <a:cs typeface="Tahoma"/>
              </a:rPr>
              <a:t>The P4wn profiler  </a:t>
            </a:r>
          </a:p>
          <a:p>
            <a:pPr marL="17145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Tahoma"/>
                <a:cs typeface="Tahoma"/>
              </a:rPr>
              <a:t>Starting point: Symbolic execution</a:t>
            </a:r>
          </a:p>
          <a:p>
            <a:pPr marL="17145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/>
                <a:cs typeface="Tahoma"/>
              </a:rPr>
              <a:t>Characterizing probabilities</a:t>
            </a:r>
          </a:p>
          <a:p>
            <a:pPr marL="17145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/>
                <a:cs typeface="Tahoma"/>
              </a:rPr>
              <a:t>Handling stateful data structures</a:t>
            </a:r>
          </a:p>
          <a:p>
            <a:pPr marL="17145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/>
                <a:cs typeface="Tahoma"/>
              </a:rPr>
              <a:t>Analyzing deep loops</a:t>
            </a:r>
          </a:p>
          <a:p>
            <a:pPr marL="12573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/>
                <a:cs typeface="Tahoma"/>
              </a:rPr>
              <a:t>Evaluation</a:t>
            </a:r>
          </a:p>
          <a:p>
            <a:pPr marL="12573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ahoma"/>
                <a:cs typeface="Tahoma"/>
              </a:rPr>
              <a:t>Summary</a:t>
            </a:r>
          </a:p>
        </p:txBody>
      </p:sp>
      <p:sp>
        <p:nvSpPr>
          <p:cNvPr id="7" name="Shape 36"/>
          <p:cNvSpPr txBox="1">
            <a:spLocks/>
          </p:cNvSpPr>
          <p:nvPr/>
        </p:nvSpPr>
        <p:spPr>
          <a:xfrm>
            <a:off x="17145" y="279947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Outline</a:t>
            </a:r>
            <a:endParaRPr lang="en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Image result for arr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7" y="2319781"/>
            <a:ext cx="384175" cy="29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Starting point: Symbolic execution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914400" y="4648200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Goal: Enumerate program behaviors and generate inputs for each behavior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Create symbolic inputs and collect symbolic constraints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Fork execution paths for branch and loop conditions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Invoke solver to compute satisfying assignments</a:t>
            </a:r>
          </a:p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endParaRPr lang="en-US" sz="2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725FD-2119-B34E-A500-3FFD0390DFE5}"/>
              </a:ext>
            </a:extLst>
          </p:cNvPr>
          <p:cNvSpPr txBox="1"/>
          <p:nvPr/>
        </p:nvSpPr>
        <p:spPr>
          <a:xfrm>
            <a:off x="3066067" y="1448168"/>
            <a:ext cx="26670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packet_handler</a:t>
            </a:r>
            <a:r>
              <a:rPr lang="en-US" dirty="0"/>
              <a:t> (pkt) {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 err="1"/>
              <a:t>pkt.ttl</a:t>
            </a:r>
            <a:r>
              <a:rPr lang="en-US" dirty="0"/>
              <a:t> --;</a:t>
            </a:r>
          </a:p>
          <a:p>
            <a:endParaRPr lang="en-US" dirty="0"/>
          </a:p>
          <a:p>
            <a:r>
              <a:rPr lang="en-US" dirty="0"/>
              <a:t>   if (</a:t>
            </a:r>
            <a:r>
              <a:rPr lang="en-US" dirty="0" err="1"/>
              <a:t>pkt.ttl</a:t>
            </a:r>
            <a:r>
              <a:rPr lang="en-US" dirty="0"/>
              <a:t> &gt; 0) {</a:t>
            </a:r>
          </a:p>
          <a:p>
            <a:r>
              <a:rPr lang="en-US" dirty="0"/>
              <a:t>       forward packet</a:t>
            </a:r>
          </a:p>
          <a:p>
            <a:r>
              <a:rPr lang="en-US" dirty="0"/>
              <a:t>   } else  {</a:t>
            </a:r>
          </a:p>
          <a:p>
            <a:r>
              <a:rPr lang="en-US" dirty="0"/>
              <a:t>       drop packet</a:t>
            </a:r>
          </a:p>
          <a:p>
            <a:r>
              <a:rPr lang="en-US" dirty="0"/>
              <a:t>   }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E740C9-0FE5-E644-A8B5-78E467B29938}"/>
              </a:ext>
            </a:extLst>
          </p:cNvPr>
          <p:cNvSpPr/>
          <p:nvPr/>
        </p:nvSpPr>
        <p:spPr>
          <a:xfrm>
            <a:off x="1752600" y="1451481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AB1F2-F060-8144-A880-34FE619D7127}"/>
              </a:ext>
            </a:extLst>
          </p:cNvPr>
          <p:cNvSpPr txBox="1"/>
          <p:nvPr/>
        </p:nvSpPr>
        <p:spPr>
          <a:xfrm>
            <a:off x="1828800" y="145148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ttl</a:t>
            </a:r>
            <a:r>
              <a:rPr lang="en-US" dirty="0"/>
              <a:t>=10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D68228-0EF7-2A45-84FF-EAAFAD8EB6F9}"/>
              </a:ext>
            </a:extLst>
          </p:cNvPr>
          <p:cNvSpPr/>
          <p:nvPr/>
        </p:nvSpPr>
        <p:spPr>
          <a:xfrm>
            <a:off x="1752600" y="2024545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F1DA21-38F4-6E49-9A81-12CF20B2F292}"/>
              </a:ext>
            </a:extLst>
          </p:cNvPr>
          <p:cNvSpPr txBox="1"/>
          <p:nvPr/>
        </p:nvSpPr>
        <p:spPr>
          <a:xfrm>
            <a:off x="1828800" y="202454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ttl</a:t>
            </a:r>
            <a:r>
              <a:rPr lang="en-US" dirty="0"/>
              <a:t>=9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DB079A-0DBD-F049-BB0A-57B34C6EDEA2}"/>
              </a:ext>
            </a:extLst>
          </p:cNvPr>
          <p:cNvSpPr/>
          <p:nvPr/>
        </p:nvSpPr>
        <p:spPr>
          <a:xfrm>
            <a:off x="1755913" y="2597581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0DA5012-B5CB-F84C-BFF0-9AB98E2012D1}"/>
              </a:ext>
            </a:extLst>
          </p:cNvPr>
          <p:cNvSpPr txBox="1"/>
          <p:nvPr/>
        </p:nvSpPr>
        <p:spPr>
          <a:xfrm>
            <a:off x="1832113" y="259758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ttl</a:t>
            </a:r>
            <a:r>
              <a:rPr lang="en-US" dirty="0"/>
              <a:t>=9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2323F2F-DA6B-A94D-A8CE-56B3EA859376}"/>
              </a:ext>
            </a:extLst>
          </p:cNvPr>
          <p:cNvSpPr/>
          <p:nvPr/>
        </p:nvSpPr>
        <p:spPr>
          <a:xfrm>
            <a:off x="2834154" y="1447800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DC97512F-E0D2-B84F-89B6-FDE4145E6E9B}"/>
              </a:ext>
            </a:extLst>
          </p:cNvPr>
          <p:cNvSpPr/>
          <p:nvPr/>
        </p:nvSpPr>
        <p:spPr>
          <a:xfrm>
            <a:off x="2819400" y="1997681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B2A37723-BD71-564B-B3BA-C1F7A76FF332}"/>
              </a:ext>
            </a:extLst>
          </p:cNvPr>
          <p:cNvSpPr/>
          <p:nvPr/>
        </p:nvSpPr>
        <p:spPr>
          <a:xfrm>
            <a:off x="2819400" y="2564579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ABC6347B-A9F6-6C43-BD83-EA476086C63B}"/>
              </a:ext>
            </a:extLst>
          </p:cNvPr>
          <p:cNvSpPr txBox="1">
            <a:spLocks/>
          </p:cNvSpPr>
          <p:nvPr/>
        </p:nvSpPr>
        <p:spPr>
          <a:xfrm>
            <a:off x="685800" y="3604076"/>
            <a:ext cx="26670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Concrete/normal </a:t>
            </a:r>
          </a:p>
          <a:p>
            <a:pPr algn="ctr"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execution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BE6A0CA-0621-BE45-971A-DC8AB106B7CB}"/>
              </a:ext>
            </a:extLst>
          </p:cNvPr>
          <p:cNvSpPr txBox="1">
            <a:spLocks/>
          </p:cNvSpPr>
          <p:nvPr/>
        </p:nvSpPr>
        <p:spPr>
          <a:xfrm>
            <a:off x="5446334" y="3590883"/>
            <a:ext cx="26670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Symbolic</a:t>
            </a:r>
          </a:p>
          <a:p>
            <a:pPr algn="ctr"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execution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8E33234A-06EC-8148-88C7-3ECDF364C614}"/>
              </a:ext>
            </a:extLst>
          </p:cNvPr>
          <p:cNvSpPr/>
          <p:nvPr/>
        </p:nvSpPr>
        <p:spPr>
          <a:xfrm rot="10800000">
            <a:off x="5799328" y="1461181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93FA68F-3294-5D44-A46A-1C7F71AE6382}"/>
              </a:ext>
            </a:extLst>
          </p:cNvPr>
          <p:cNvSpPr/>
          <p:nvPr/>
        </p:nvSpPr>
        <p:spPr>
          <a:xfrm>
            <a:off x="6210300" y="1477373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5F6940-41AE-564E-A467-03D1211F8C82}"/>
              </a:ext>
            </a:extLst>
          </p:cNvPr>
          <p:cNvSpPr txBox="1"/>
          <p:nvPr/>
        </p:nvSpPr>
        <p:spPr>
          <a:xfrm>
            <a:off x="6286500" y="147737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ttl</a:t>
            </a:r>
            <a:r>
              <a:rPr lang="en-US" dirty="0"/>
              <a:t>=</a:t>
            </a:r>
            <a:r>
              <a:rPr lang="en-US" b="1" dirty="0"/>
              <a:t>x</a:t>
            </a:r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99AA32A5-137B-BC46-8594-1D54CAA2ED7E}"/>
              </a:ext>
            </a:extLst>
          </p:cNvPr>
          <p:cNvSpPr/>
          <p:nvPr/>
        </p:nvSpPr>
        <p:spPr>
          <a:xfrm rot="10800000">
            <a:off x="5773342" y="2031625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0A09DD5-266C-984C-BA43-5245D2F677F5}"/>
              </a:ext>
            </a:extLst>
          </p:cNvPr>
          <p:cNvSpPr/>
          <p:nvPr/>
        </p:nvSpPr>
        <p:spPr>
          <a:xfrm>
            <a:off x="6184314" y="2047817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E8B74C1-38CE-C947-808B-D7FD6603AEFA}"/>
              </a:ext>
            </a:extLst>
          </p:cNvPr>
          <p:cNvSpPr txBox="1"/>
          <p:nvPr/>
        </p:nvSpPr>
        <p:spPr>
          <a:xfrm>
            <a:off x="6260514" y="204781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ttl</a:t>
            </a:r>
            <a:r>
              <a:rPr lang="en-US" dirty="0"/>
              <a:t>=</a:t>
            </a:r>
            <a:r>
              <a:rPr lang="en-US" b="1" dirty="0"/>
              <a:t>x-1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A079B9E6-E89E-4048-BD0F-C68FF7F60EA2}"/>
              </a:ext>
            </a:extLst>
          </p:cNvPr>
          <p:cNvSpPr/>
          <p:nvPr/>
        </p:nvSpPr>
        <p:spPr>
          <a:xfrm rot="10800000">
            <a:off x="5787732" y="2556515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615FB55-ADCD-C049-A690-44B8B94AB602}"/>
              </a:ext>
            </a:extLst>
          </p:cNvPr>
          <p:cNvSpPr/>
          <p:nvPr/>
        </p:nvSpPr>
        <p:spPr>
          <a:xfrm>
            <a:off x="6198704" y="2572707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B0E09B1-81B5-0B47-86A8-E2B902820C16}"/>
              </a:ext>
            </a:extLst>
          </p:cNvPr>
          <p:cNvSpPr txBox="1"/>
          <p:nvPr/>
        </p:nvSpPr>
        <p:spPr>
          <a:xfrm>
            <a:off x="6274904" y="257270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x-1&gt;0</a:t>
            </a:r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FFA07814-2FE1-6A44-A6B4-1A6E86C3E198}"/>
              </a:ext>
            </a:extLst>
          </p:cNvPr>
          <p:cNvSpPr/>
          <p:nvPr/>
        </p:nvSpPr>
        <p:spPr>
          <a:xfrm rot="10800000">
            <a:off x="5787732" y="3157429"/>
            <a:ext cx="228600" cy="359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4CB785D-8618-EE45-BA0A-2B71506DF578}"/>
              </a:ext>
            </a:extLst>
          </p:cNvPr>
          <p:cNvSpPr/>
          <p:nvPr/>
        </p:nvSpPr>
        <p:spPr>
          <a:xfrm>
            <a:off x="6198704" y="3173621"/>
            <a:ext cx="9144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BEE1AE-9CFF-AB49-A8E0-EFFD882FC380}"/>
              </a:ext>
            </a:extLst>
          </p:cNvPr>
          <p:cNvSpPr txBox="1"/>
          <p:nvPr/>
        </p:nvSpPr>
        <p:spPr>
          <a:xfrm>
            <a:off x="6274904" y="317362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x-1&lt;=0</a:t>
            </a:r>
          </a:p>
        </p:txBody>
      </p:sp>
      <p:pic>
        <p:nvPicPr>
          <p:cNvPr id="27650" name="Picture 2" descr="Image result for z3 solver">
            <a:extLst>
              <a:ext uri="{FF2B5EF4-FFF2-40B4-BE49-F238E27FC236}">
                <a16:creationId xmlns:a16="http://schemas.microsoft.com/office/drawing/2014/main" id="{399628F6-F170-DE43-866E-1DBB3491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662113"/>
            <a:ext cx="705678" cy="7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018C2D09-12E3-FC4D-9679-6F62773F9EC5}"/>
              </a:ext>
            </a:extLst>
          </p:cNvPr>
          <p:cNvSpPr txBox="1">
            <a:spLocks/>
          </p:cNvSpPr>
          <p:nvPr/>
        </p:nvSpPr>
        <p:spPr>
          <a:xfrm>
            <a:off x="7471056" y="3242653"/>
            <a:ext cx="1801699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>
              <a:spcBef>
                <a:spcPct val="20000"/>
              </a:spcBef>
              <a:buSzPct val="130000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SMT solver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B0160C-8E5D-294C-83CD-21FB287485DC}"/>
              </a:ext>
            </a:extLst>
          </p:cNvPr>
          <p:cNvCxnSpPr/>
          <p:nvPr/>
        </p:nvCxnSpPr>
        <p:spPr>
          <a:xfrm>
            <a:off x="7315200" y="2725107"/>
            <a:ext cx="533400" cy="24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83B5FF6-14E4-844F-A8F9-07E4DC5DF7BD}"/>
              </a:ext>
            </a:extLst>
          </p:cNvPr>
          <p:cNvCxnSpPr>
            <a:cxnSpLocks/>
          </p:cNvCxnSpPr>
          <p:nvPr/>
        </p:nvCxnSpPr>
        <p:spPr>
          <a:xfrm flipV="1">
            <a:off x="7311887" y="3129331"/>
            <a:ext cx="536713" cy="238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7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52" grpId="0" animBg="1"/>
      <p:bldP spid="60" grpId="0"/>
      <p:bldP spid="61" grpId="0" animBg="1"/>
      <p:bldP spid="62" grpId="0"/>
      <p:bldP spid="10" grpId="0" animBg="1"/>
      <p:bldP spid="63" grpId="0" animBg="1"/>
      <p:bldP spid="64" grpId="0" animBg="1"/>
      <p:bldP spid="67" grpId="0" animBg="1"/>
      <p:bldP spid="68" grpId="0" animBg="1"/>
      <p:bldP spid="69" grpId="0"/>
      <p:bldP spid="70" grpId="0" animBg="1"/>
      <p:bldP spid="71" grpId="0" animBg="1"/>
      <p:bldP spid="72" grpId="0"/>
      <p:bldP spid="73" grpId="0" animBg="1"/>
      <p:bldP spid="74" grpId="0" animBg="1"/>
      <p:bldP spid="75" grpId="0"/>
      <p:bldP spid="85" grpId="0" animBg="1"/>
      <p:bldP spid="86" grpId="0" animBg="1"/>
      <p:bldP spid="87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38369"/>
            <a:ext cx="83820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Symbolic execution is not enough</a:t>
            </a:r>
          </a:p>
        </p:txBody>
      </p:sp>
      <p:sp>
        <p:nvSpPr>
          <p:cNvPr id="2050" name="AutoShape 2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2" name="AutoShape 4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4" name="AutoShape 6" descr="data:image/jpeg;base64,/9j/4AAQSkZJRgABAQAAAQABAAD/2wCEAAkGBhQQEBEQERAQDw8QFRAQFRUWFhQVEBEVFhAWFhgRFRIXGyYeFxojGRYZIDEgJCcpLC4sGB4xNTAqNSYrLCkBCQoKBQUFDQUFDSkYEhgpKSkpKSkpKSkpKSkpKSkpKSkpKSkpKSkpKSkpKSkpKSkpKSkpKSkpKSkpKSkpKSkpKf/AABEIAKIBNwMBIgACEQEDEQH/xAAbAAEBAAMBAQEAAAAAAAAAAAAABQMEBgECB//EAEwQAAIBAwEDBQoJCwMCBwAAAAECAwAEERIFEyEGFCIxQSMyNFFUYXSUs9MHFRYzU3GjtLUkNUJzgYKRk9HS1FJyhGKhFyVjZIOkwf/EABQBAQAAAAAAAAAAAAAAAAAAAAD/xAAUEQEAAAAAAAAAAAAAAAAAAAAA/9oADAMBAAIRAxEAPwD9E5J8k7N7CydrKzZmtrZmYwRFmJgQkklckk1V+R1j5BZerw/205G/m6x9FtfYJVigj/I6x8gsvV4f7afI6x8gsvV4f7asUoI/yOsfILL1eH+2pHKvkxaRWrSR2drHIslsVZIYldTzqPiGC5FdfUHlwTzGXAydVvgE4BPOY8AnBx9eKD3lXysj2ekTyANvJApGtUKxgapJel32heOkcSSAOutS75eRxzmPdyGJVuAZNPB5Yp4IdzEP0yZJtHYMjt4kbF3ZyytqksbSRtDxdK4YjQ5BZcGDHHSM/UKmjkiBq/8ALrfpKU8NuOiC0bEp3PoMWiRiy4YsoOc8aDLF8IcSxs88UsRUz5GnIRUvZLWMOxICu7oBjOAT14BYbC/CBbFWdd4yJbreE6QO5scDCkgk5zkgaRg5YVgTk4QjRjZ9vpYaT+Vzlvn2n1a91qDb1mfVnOTnNfbbDkLBzaqXVDErHaF2XVTjJVimVY6Rlx0jjiaD75TctOZ20FwsO9E+cKX06QLaSbJaNZAeEeOHR45LAcay3PLm3jV2bedATkgL9DJDG/SzpwGnTpE6cZOQATWtcbAZ4IrdrC3EMHCNVu5k0DdtGRqWIMQUdlOTxDHOaxjkyQ7yLYQRvIGQlL24jwGKFgmiMbvJjTOnGcec0HVW84dFcAgMqsM4yMjPYSO3sNZKgxSTW0IVbW1hggQADnLhY40X9R1BR/2rBsOa83W8a2i1zs05DXDhkD8Vj07k40ppXA/0nx0HS0qFc7XuY2hQ2sGZ3MS4uGwCIZJcnuHViM/tIrY51d+TW/rLe4oKtKlc6u/Jrf1lvcU51d+TW/rLe4oKtKlc6u/Jrf1lvcU51d+TW/rLe4oKtK5fbV7dNurcQQq87jvbl9W7jIeQ5EIKggBMjqMgqnzq78mt/WW9xQVaVK51d+TW/rLe4rWvNsXMRiDWsB3sghXFw3BirNk9w6sKaC9SpXOrvya39Zb3FOdXfk1v6y3uKCrSpXOrvya39Zb3FOdXfk1v6y3uKCrSpXOrvya39Zb3FOdXfk1v6y3uKCrSuXgvLqW6kYQQ6bZdxp5w4QySBJGJ7j0iE3YHDhrbx1T51d+TW/rLe4oM+3fBbj9TN7NqkbF5I2TW1uxsbMsYoSSYISSTGvEnTWltbaW0SbuNrK2FoIHO85wQwJibUFG7Jkxw/RUccZOK6TYXgtt+ph9mtBq/I6x8gsvV4f7afI6x8gsvV4f7asUoI/yOsfILL1eH+2nyOsfILL1eH+2rFKD88+FLkzaRbJupIrO1jkXcYZIYlYZuYgcMFyOBI/bSqfwufme7/wCP96ipQWORv5usfRbX2CVYqPyN/N1j6La+wSrFApXma9zQKhctfApP99t96iq7ULlr4FJ/vtvvUVBdpXPco9rTRzwQwyW8Ikju5neZGdBuRFheEiaQd4cnj1dVRf8AxMJQFLXVKYraXSZCFDSSWyPEzlMBl5yvAZ6uIXIyHd0qDsnlStxPdQBMG2AOoEskgMksfA6RxDwsDjI7M5BA5vYXwlOYGe7jTeCGW5GjEXRS1t5gpVnYZYz4UhuIUZAPCg/QqVK2Rtzfy3ERjMT276NLE62Qs4WbTgDQ2g4ILA4I4EECrQfLoCCCAQeBB4gjxEV9UrwNQSttfPWHpL/h91VapO2vnrD0l/w+6qtQKUpQKUpQfJQZzgZGRntAOMjP7B/AV9V4WxxNe0Co/KDv7L0qP2MtWKj8oO/svSo/Yy0FilKUClKUClKUHyqAZwAMnJx2nx19V5q7O2vaDQ294Lc/qZvZNTYPgtt+ph9mtNveC3P6mb2TU2D4JbfqYfZrQb9K461+EuFt1rR4tb3iyFiMQJbwtLvXIHEMgUjH+rzGtxfhCtCEIeVteRhYZXKnfCLDBVOkmRlUDtLDFB0tKgx8trVigDv0wpzu5AqFtemORtOEc6G6J48POM5LHldbzFAjSBpDEEVo5Edt5G8iMFZQdJSNznq6J8VBJ+Fz8z3f/H+9RUrz4XPzPd/8f71FXtBY5G/m6x9FtfYJVc1I5G/m6x9FtfYJVig/PninaB1AvztIyxCXL3iWxQ7Rj1BHTuapuuox9IJqzx1VsWkV3DLHavJdTvvbN97iQwtCkR32ZTkAahjSx1N0TxJzXc4pig8FQuXGeYy6catVvjOcZ5zHjIHZmr1QuWvgUn++2+9RUEpdiX88shvF2VPGhU2+YHcJ16iAzalbgueJHAYxxrcl5PzOzu0eymeQFXY2zlnUgAqzF8sMADB8QrpqUHOW+xbiNmeNdmRu+dTLbyKz5OTqYSZPHjxrCOS8gQR7jZG7Vi4TmraAxXSWC68AkcM+KuppQc/b7Muoy7R/F0bSMXcrBIpkY9bMRJ0j5zWfdX30ll/Km97VmlBCuXvI0eRpbIKis7YinJwoycASceArV2LY3yRBmazWSYtPIDHMWDyHUUJ3nHSMIPMorp6UHJ7WjvN9ZZks884fTiObAPMbnr7pxGM/9qp7q++ksv5U3va+9tfPWHpL/h91Vag5LYe3bq7a5WOWxzaTyWr9zlOWRVJPzvAZYj901U3V99JZfypve188m7KON7zdxxx5uGB0qq5AijIBwOPFmP7T46t0EbdX30ll/Km97TdX30ll/Km97VmlBye2YryQxWxe0ImbW2IpsCOIq7au6cQzaEI7Q58Rqnur76Sy/lTe9qxivaCNur76Sy/lTe9qXtyO81WmqSzP5SmMRzDB3UvE906uuutqPyg7+y9Kj9jLQebu++ksv5U3vambJ25c3Mt3DHNYl7OVYH7nKckxK+cbzgMll+tDXWVF2FYxxz3zJGiMZ1BKqAT+SQPxIHHpOzfWxPaaD3dX30ll/Km97TdX30ll/Km97VmlBG3V99JZfypve03V99JZfypve1ZpQcnbQ3st1JLrs/ycc3QmObSSwSSRlG8/Vrnxow8dU91ffSWX8qb3tWMV7QcVtWLan5UXksOZ7h+G7l3pO6bVow/Af7ieOeAFV9l7bjjS0tzrMjW8Eh0qzLGhTAeRhwVSVIz5jW/t7wW5/Uzezaoicm+dR2EjSBEhhhOFQb7O64qs+cqjAgMuCCB2UGve2Gy4njSQQqZ1ZdRk6DKsDoEkcvjjHdMAD16x4hihbbHs9YjEolmiMceGnaSZSkouURgWzkNFqwexT2ZqQfgzyuDdlmKtEWMMZG7a0jtiAueDbuPvuPEngR0az33IIskyxzsm9lt5ExlRb6XIllXi2Znid1LAKG4E8csQ+5bDZkbBzNCukxLjnB0FpS5iZ0D4Ld0fSxHUeHejG0lvZRXC3ZuLdeawjZ65kjxFhtRRnLd/gAYPEDV/qNYX5CjXI0c25RntJY4lTuKPbujK7IWwzFUCZGjo4zkgGte0+DWOMad6SoeRlJUmTS0FzEFdmchtPOWIIC9XVkk0GP4Ub2ObYt40UiSqDCpKMrAMLuLKkqeseKlafwgbEW12LfqhyJGs2xgKF0c0gAAHmhB/bSg6vkb+brH0W19glWKj8jfzdY+i2vsEqxQKUpQKhctfApP99t96iq7UHlwCbGUA6SWtwDjODzmPBwev6qDDym2oY54I2uuY28iTu0/chmRDHog1zKyLlWduIydHDqNSJeX8ivJGkcMxVt0oMhEoxdW8AlnCoQiSCbWpA6gOvPClYcn79ZZ2l2nvUcoYxzeMbsDVldGcdo6XWe3qFUPiq58u+wioOd+XFzvHTd2uoLboqFpFLSvtWSyeQNgkxDSrd7kalB668bltNJKIlEaEXEEbaCWeNRtFbdop1ZegZFJde3Abxaj0fxVc+XfYRU+Krny77CKg5bbvLSe2v7hARJDDE8gh6GW02LzcQF3ijUvzmSo73GWBFG15e724hjUQ7iae5t1dX1s+7ICMiLxKt0jrAKjGCRkGrHxVc+XfYRU+Kbny7q/9CKgs18JKGJAIJU6Tgg6TgHB8RwQf2iotzZXMaM5vWYIrMQtvGznAzhVHWeHVWvsfYV1HCuq80SPmWQCGM90kOtxntAYkDzAUG/tr56w9Jf8AD7qq1cntbZ1yJrLN7km4cDuMfRPMbk58/AEftqp8V3Xl/wBhFQfew+/u/SX9jFVWuV2Ps65LXWL3GLhge4R8TuYuNa3Kzas2zoUmlv8Ag80EPGCPqeQB2/dj1v8Au0HZ0qMNmXXl/wBhF/Wvfiu68v8AsIqCrNMqKWZgqqMkkgADxknqr7rltqbIupHhhN2zRs+9kbcR6VERV1BPjMmjh2gP4qofFd15f9hFQWaj8oO/svSo/Yy0+K7ry/7CKpW3NnXIa0ze6s3KAdxj4HdS8fPQdbUvZPz176Qn3G2rH8V3Xl/2EVTtmbOuTLeYvcEToCdxH0jzO3OfNwIH7KDqaVxnK/ac+zrVrl77IVokC7iPLa5ApxjiSF1N+6asps+5YAjaGQcEEQREEHqIOaC1So/xXdeX/YRU+LLry/7CKgqNOoYIWAZgxC5GohcZIHbjI/iKyVytrsi6e4lla7Zd2BbxkwR9JcK7uAewsQvn3VUviu68v+wioNnb3gtz+pm9k1Ng+C236mH2a1zW1dhXy86lbaebYwONzuIzqIibLaie556sL19fXXTbB8Ftv1MPs1oN6lKUClKUHH/C5+Z7v/j/AHqKlPhc/M93/wAf71FSgcluV9pHY2cb3MSOlvbIykkMrLCoKkY4EEVU+W9l5XD/ABP9KuYpigh/Ley8rh/if6U+W9l5XD/E/wBKuYpigh/Ley8rh/if6VK5T8qbWe2aKK4jkkeS2CquSzflMZ4DHiFdjilApSlApSlApSlApSmaCNt+ULLYMxCqLluJOBxsboDifGSB+2rNc5ylXXdbMiMZZOcSTFuOlWis5zGvnJY5x/0GuizQSdhyDeXi5GoXBYjPEAxRgEjxEqf4HxVk2+QIgzYAWW1JJ6gOdRZJPYMddaHJAajezNGY5JrqQkHvtKxRpHkHqO7CkjsLGsnLBN5DFDoLpPcWkcnWFWPnCMxY+I4C47ddBcjIIBGMEDGOrHmr6rwV7QMUpmlAqJymlCG0ZmCqtyhJJAAG5l4knqq3XN8rlDybPhZC6NdxyMf0V3UbuoJ7SX08O0BvFQdJUnZMo5xepka99G2nPS0mytwGx4sgjPmNVa5/kwuqfaMzRmN5LlU451GOK1hWMkHqzlmx/wBdBv8AKADcEnHB4T9Xdk//ACt+F1ZVKEFCAVIxpIIyCCOzFROWa67Uw6GdZ5IIXxkaY2mXeOWHV0A2P+oqO2rqgAYGABwxQe0pmlAxSlKDR24ubW4ABJMUwAHWe5twqLsbllZpbQK11EGWKJSCTkERgEHhXUUxQQ/lvZeVw/xP9KfLey8rh/if6VcxTFBD+W9l5XD/ABP9KfLey8rh/if6VcxTFB+d/CZymtrjZdzDDOksr7nSiZZ2xcxscADjgAn9lK/RMUoFKUoFKUoFKUoFKUoFKUoFae15AtvMxkaECOQmRRl4wEPTUY4kdY+qtytHbrILW4Mqs0QilLqpwzLuzqAPYSM0GNti5jWPnF0NLFtYkO8Oc9EtjiPNS42LrVF5xdJuxpyshDP53OOkfPVGoI21cyS3CQWsDpbybks9w0bM25jkJ0CBsDugHX2UGDlFboLuwdriRCZ+83gVMC0uOOg+Niqk9urHbVdNlYlM2+uDkk6C5MPEYxox1Vzm2tjXV1NZzSWVmWspjOubpznMTLpzzbh09D//ABiq/PL7yO09bk/xqDU5NWiF73TczSapXX50NpDRR4dcdR4EA+bzV9bYsFhgKNcz90mtelJL0103MZJRj1YGSfqrR5P7GurJrpo7Kzzd3El035U4wWVRp8G4jIJ/eNOU+x7raEKQzWVmVSa3n43Tn5uUMVxzb9JdSfUxoOgGxsxCPnFz32vXvO6Hh3uvHe+ak+xdaRpzi6XdgjUshDvnHFzjpHhWtzy+8jtPW3/xa2NhbVa4WXeRLDJDK8DKrmRSVVTqDlVyMMOyg+7jY+t1ff3K6Qo0rIQjaTnLLjiT219DZXdt9vrjrzu9Z3Pe4xox1dv11vUoJ9vsfQztv7l9YYYaQlV1HrUY4EdlQtvbPSLmyNdT90uYzqebpoFilyyMervhn6xVBts3DzXEUFtDItu6RlpLhoyzNBHLwQQvwxIB19hqVyg2NdXrWrSWVn+SXEd0v5U5yUVhp8G6iSD+6KDoPibuW65xdd9r17w73qxp1Y73zVI2Xs9JXuo1up8xzjik3dGBtLcZcjrwykfsI7K3ueX3kdp63J/i1I2Lse6tZryeOysw17Ms74unGMRKunPNuPS1v9choKPKaxURo7XEyaTAgG90o+JlOWB75sAk+YVRGzQ0onE85BwwQSdwI04HR7Qeuud5VbHutoWzWstnaaGaJ886c40Sq/D8m7QCv1MarLd3w4CytAB/7t+H/wBWg3YNkaJGk39w2rV0WkJjGo9i44Y7K0xE1rLAiyTTi4kaNt65fQFt5ZAV8RLKBWfYm1HmM6yxLDJby7lgshkQ5gilDByinqlAxjsrLfySCW2EYOhpHEuACAnN5SMns7oEoN+lKUClKUClKUClKUClKUClKUClKUClKUClKUClKUCtDbswS1uHKLIEilYo3euBGTpPmPVW/WntmR1t5miGqVY5CgxqJcISo09vHHCg26icnPnto+ln7lbVbqJyc+e2j6WfuVtQXKUrS2ltVYGgVlZjcSrAunHRZkdtTZI4YQ9WT1cKDdpXOT8tokkKGOUorsjSALu0VZUhMrEsDp3zFOAJ7m5xgZro6BULkx3196ZN7KKrtQuTHfX3pk3soqC7SlKCJsLwnaXpEP4fbVbqJsLwnaXpEP4fbVboFK0tqbUW3EZZWYSywwDTjg0rhFY5I4Anjjj5qlXvLWKJ3UxyssRl1uoUoqRCLezHLDoo0qqcZbIfAOk0HRUpSgi7B8I2j6Un4faVt38LtLbFGwiSO0g1Y1KbeVQMfpdMqcebPZWpsHwjaPpSfh9pWxtO3DTWjF1QxyyMqnrkJtZl0r5wGLfUpoKVKUoFKUoFKUoFKUoFKUoFKUoFKUoFKUoFKUoFKUoFae2EdreZYSRMY5BGQQCHKHSQT1ccca3K0duwa7W4TWseuKVdbHCplCNTHsA66DdqJyc+e2j6WfuVtVuonJz57aPpZ+5W1BT2jtGO3jaaVwkaYyxycZYKBgcSSSBgeOptwsW0I4pIZ+MEpkRlAIWZY3TTJGwzw1kleieriKz8pNltc2zxIyo5aF1LAlcxzpIAQCDg6McPHXOXnICSaeO6knRpd9v5EAdIQQLdUaPDFtSrbKMk9LU3ejhQUZ+SVvi1jLyroVINIIxcqjCbTN0T+lGWJBUnLDJ1YrpA47CDmuJm+DlmjMfOsYM0cbaTqitjaXEMNuOkM6DcMc8Mjhw4Gs9pyHZby3uzzeMQqE3UKtHFEQZuMQHY4l6QPDIzx4YDsahcmO+vvTJvZRVdqFyY76+9Mm9lFQbNxe3I32i1jbS8SxZmC71G07x26HQK5bC8c47M1tW00pkmV4lSJSgicPqaUFMsWTA0Ybh1nPXW1SgibC8J2l6RD+H21U7++SCN5pWCRRgszHOFA7eFTNheE7S9Ih/D7atnlHss3VrPbqwRpUKhiCVB6wSAckcKDXlaHaESmObIhmik6PArLEwdY5EYZHHBK8Dg9YzmtK55Jwbq3hkllyFe3Yrgc6EpEsyygq2BI8eokYPEgMM8Zu1fg/luZBcSzxmYyiR0USJCAsaIhQhi2tNBOvrOth0eFZZvg9LagLkookfdYXDW8DRXAEKEHrElySD/AKY4xjo5oOyDjxivquKt+QTC4tJzzaMWwVd3CjxRKVctvYwDkM4OGB4HC5Jxx7Wgi7B8I2j6Un4faVsbTVDNaa2YOJZDGAMhm5rMCGPYNGo/WBWvsHwjaPpSfh9pWztORBNaB0LM0sgjOcCNuazEsR25QMv73moKNKUoFKUoFKUoFKUoFKUoFKUoFKUoFKUoFKUoFKUoFaO3UVrW4EjFIzFKHYDJVTGdTAduBk1vVobdZBa3BkDNEIpS4U4YruzqAPYcZoN6onJz57aPpZ+5W1W656OyvIJrpoUtJI7ibfgvLKjr3CKMqVWJh1x5zntoOipUTf7Q+gsPWJ/8em/2h9BYesT/AOPQW6VE3+0PoLD1if8Ax6b/AGh9BYesT/49BbqFyY76+9Mm9lFX1v8AaH0Fh6xP7isnJ3Z0sSztPuxJPPJORGWZFDKihdTKpPe+LtoK9KUoImwvCdpekQ/h9tVuue5ldw3F08CWskdxJHKN5LKjqVtooiuFiYH5vOc9tZt/tD6Cw9Yn/wAegt0qJv8AaH0Fh6xP/j03+0PoLD1if/HoLdKib/aH0Fh6xP8A49N/tD6Cw9Yn/wAeg92D4RtH0pPw+0rZ2lcaZrRdCvvJZFyRkx4tZm1KewnTp+pjWHYFhLGbmScRCS4mE2mNmdFAt4YgNTKpJ7lnq7a2b+SQS2wjBKNI4l4ZwnN5SCT2d0CD9vnoN6lKUClKUClKUClKUClKUClKUClKUClKUClKUClKUCtDb0wS1uHZFkVYpWKN3rgRklD5j1Vv1p7YmdLeZ4xqlWORkGNWWCEqNPbxxwoNyleZpmg9pXma9zQKV5mub5USyRT21wkckqQpeZVScM7xosUZAPEs/RBwcZ7KDpaVwUGwrmK8gHdpCDbtvg2IAvdmvA6565JHBAxx1R44R9HJtKK5ivLma3hmk1CJmdl4oqy24aGDL6ZVaJZSF0hlYNx6QFB3NK/P4Df87WbRcRmYWyMpSAw7pL+7LrMQSUZbZ0I0EZYjJNfdjtPaGbSJywe4aaF2kWJXAjeOQ3axBBoUx7yPQ2cMY+LA5Id7Svz9ZtplA45wZUG0UTUsKxTSGGNrdpItIMcYYSKMk9Id+VYGvu3O1HEXdZlHc9R3UCuQ1+qPrDp1pblmyqqCVBweoh3tKm8nWmNrDzrPONOJMhQSQSMkL0ckYPDhxqlmgUrzNM0HtaG0IpDLbFDhEkcyjVjUht5VAx+l0yhx5s9lb+am7Ttw01oxdUMcsjBT1yE2sy6V84DFvqU0FKlKUClKUClKUClKUClKUClKUClKUClKUClKUClKUCtHbkhW2uGUlWWKUgg4IIjJBBHUaUoOQstpSmxuXM0pdXiAbW2pQWGQDnIpcbSlFhE4mlDmZwW1tqI0ngTnOKUoG29pSrDZlZpVLREsQ7AseHEkHia2dsX8i30KLLIqHm+VDMFOWGcjOONKUH3a38h2oYzLIY9cg0am0YEZONOcVrbC2jK0l0GllYLDMy5djpIIwRk8DSlB8bN2lKbO7YzSll3Oli7Fly/HBzwo+0pfi9X30uvfldWttWNB6OrOcealKBtfaUq21myzSqzpIWIdgWwRgk541l21tCVbq3VZZFVktyQGYAktxJAPHNe0oMov5PjTd72Td68aNTaMbrONOcddYti7Qla4uVaWRlVLggFmIBDcCBnhilKDBsjaUrWt4xmlZkWIqS7ErljnBzwr1dpS/F5ffS69/p1a21Y3fe6s5x5qUoG09pSi0s2E0oZt9qIdgzYcYyc8aybc2jKstqFllUNDASA7AMSTknB4mlKDYuL+QbUEYlkEetBo1Noxuwcac4qdZ3sj7VhRpHdFmusKWJUYt5gMAnA4HFKUH6FSlKBSlKBSlKBSlKBSlKD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894846" y="5006407"/>
            <a:ext cx="7924800" cy="675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ahoma"/>
                <a:cs typeface="Tahoma"/>
              </a:rPr>
              <a:t>Data plane system profiling presents unique challenges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Computing probabilities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Handling approximate data structures</a:t>
            </a:r>
          </a:p>
          <a:p>
            <a:pPr marL="714375" lvl="1" indent="-257175">
              <a:spcBef>
                <a:spcPct val="20000"/>
              </a:spcBef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ahoma"/>
                <a:cs typeface="Tahoma"/>
              </a:rPr>
              <a:t>Analyzing stateful loops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A9571C-BB8E-8648-A1FD-8702A87F2A1F}"/>
              </a:ext>
            </a:extLst>
          </p:cNvPr>
          <p:cNvGrpSpPr/>
          <p:nvPr/>
        </p:nvGrpSpPr>
        <p:grpSpPr>
          <a:xfrm>
            <a:off x="339123" y="1295400"/>
            <a:ext cx="2468354" cy="2412623"/>
            <a:chOff x="3594057" y="1705624"/>
            <a:chExt cx="4064244" cy="3164516"/>
          </a:xfrm>
        </p:grpSpPr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07BBD78C-4F35-0E4D-BCBE-3E4E2F75BB0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49779" y="3825928"/>
              <a:ext cx="1318596" cy="218661"/>
            </a:xfrm>
            <a:prstGeom prst="curvedConnector3">
              <a:avLst>
                <a:gd name="adj1" fmla="val 50000"/>
              </a:avLst>
            </a:prstGeom>
            <a:ln w="101600">
              <a:solidFill>
                <a:srgbClr val="00B05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710437A-E052-504F-B4FD-C9428AFEAD87}"/>
                </a:ext>
              </a:extLst>
            </p:cNvPr>
            <p:cNvSpPr txBox="1"/>
            <p:nvPr/>
          </p:nvSpPr>
          <p:spPr>
            <a:xfrm>
              <a:off x="3758762" y="2859301"/>
              <a:ext cx="1806867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If(</a:t>
              </a:r>
              <a:r>
                <a:rPr lang="en-US" sz="1600" u="sng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cond</a:t>
              </a:r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F4A663-FFDD-4D4F-BD81-46667EA05C38}"/>
                </a:ext>
              </a:extLst>
            </p:cNvPr>
            <p:cNvSpPr txBox="1"/>
            <p:nvPr/>
          </p:nvSpPr>
          <p:spPr>
            <a:xfrm>
              <a:off x="6034002" y="4412983"/>
              <a:ext cx="1488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bar()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8A66042-0529-5547-9157-52902E7DD28C}"/>
                </a:ext>
              </a:extLst>
            </p:cNvPr>
            <p:cNvSpPr txBox="1"/>
            <p:nvPr/>
          </p:nvSpPr>
          <p:spPr>
            <a:xfrm>
              <a:off x="4049331" y="1705624"/>
              <a:ext cx="3608970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﻿</a:t>
              </a:r>
              <a:r>
                <a:rPr lang="en-US" sz="16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Control.ingress</a:t>
              </a:r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: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F113BC-B785-B147-9C3B-07DB8E8AB9CD}"/>
                </a:ext>
              </a:extLst>
            </p:cNvPr>
            <p:cNvSpPr txBox="1"/>
            <p:nvPr/>
          </p:nvSpPr>
          <p:spPr>
            <a:xfrm>
              <a:off x="3845223" y="4426076"/>
              <a:ext cx="1420986" cy="44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foo()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702E2AC-9BF0-B54E-BB4D-E121DDC4F0C7}"/>
                </a:ext>
              </a:extLst>
            </p:cNvPr>
            <p:cNvSpPr txBox="1"/>
            <p:nvPr/>
          </p:nvSpPr>
          <p:spPr>
            <a:xfrm>
              <a:off x="5680096" y="2877006"/>
              <a:ext cx="1215325" cy="449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Else</a:t>
              </a:r>
            </a:p>
          </p:txBody>
        </p: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1B17AD5C-F8EC-0B41-BF42-FA37DEF27C0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63179" y="3700727"/>
              <a:ext cx="1208494" cy="407400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FF0000">
                  <a:alpha val="48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3AD3FC40-4DA8-2C4F-B2E6-790D8D0ACC8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058136" y="2592229"/>
              <a:ext cx="955744" cy="19062"/>
            </a:xfrm>
            <a:prstGeom prst="curvedConnector3">
              <a:avLst>
                <a:gd name="adj1" fmla="val 79005"/>
              </a:avLst>
            </a:prstGeom>
            <a:ln w="127000">
              <a:solidFill>
                <a:schemeClr val="accent5">
                  <a:lumMod val="75000"/>
                  <a:alpha val="51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A743080-2460-FB49-822F-A25322FEBD8E}"/>
                </a:ext>
              </a:extLst>
            </p:cNvPr>
            <p:cNvSpPr txBox="1"/>
            <p:nvPr/>
          </p:nvSpPr>
          <p:spPr>
            <a:xfrm>
              <a:off x="3594057" y="3459564"/>
              <a:ext cx="1806865" cy="5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normal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4C07D9-BB66-3A4D-B9F5-4253C40C4338}"/>
                </a:ext>
              </a:extLst>
            </p:cNvPr>
            <p:cNvSpPr txBox="1"/>
            <p:nvPr/>
          </p:nvSpPr>
          <p:spPr>
            <a:xfrm>
              <a:off x="5735559" y="3430974"/>
              <a:ext cx="1705844" cy="5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/>
                <a:t>retrans</a:t>
              </a:r>
              <a:endParaRPr lang="en-US" sz="2000" i="1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2C6589D-A308-054B-9FB2-9AD781983B5E}"/>
              </a:ext>
            </a:extLst>
          </p:cNvPr>
          <p:cNvSpPr txBox="1"/>
          <p:nvPr/>
        </p:nvSpPr>
        <p:spPr>
          <a:xfrm>
            <a:off x="212868" y="3983510"/>
            <a:ext cx="285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Computing probabilities</a:t>
            </a:r>
          </a:p>
        </p:txBody>
      </p:sp>
      <p:graphicFrame>
        <p:nvGraphicFramePr>
          <p:cNvPr id="55" name="Table 12">
            <a:extLst>
              <a:ext uri="{FF2B5EF4-FFF2-40B4-BE49-F238E27FC236}">
                <a16:creationId xmlns:a16="http://schemas.microsoft.com/office/drawing/2014/main" id="{0B55CE0A-FAEB-B643-8A31-71321BE27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88284"/>
              </p:ext>
            </p:extLst>
          </p:nvPr>
        </p:nvGraphicFramePr>
        <p:xfrm>
          <a:off x="3352154" y="1538761"/>
          <a:ext cx="242682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89">
                  <a:extLst>
                    <a:ext uri="{9D8B030D-6E8A-4147-A177-3AD203B41FA5}">
                      <a16:colId xmlns:a16="http://schemas.microsoft.com/office/drawing/2014/main" val="4291330086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2778367588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216586700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3273577831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632948573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553830484"/>
                    </a:ext>
                  </a:extLst>
                </a:gridCol>
                <a:gridCol w="346689">
                  <a:extLst>
                    <a:ext uri="{9D8B030D-6E8A-4147-A177-3AD203B41FA5}">
                      <a16:colId xmlns:a16="http://schemas.microsoft.com/office/drawing/2014/main" val="89276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44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43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5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294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79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7740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E663F87-8E7C-C34F-B09C-C3FDF29DDD1B}"/>
              </a:ext>
            </a:extLst>
          </p:cNvPr>
          <p:cNvSpPr txBox="1"/>
          <p:nvPr/>
        </p:nvSpPr>
        <p:spPr>
          <a:xfrm>
            <a:off x="3124200" y="3940314"/>
            <a:ext cx="285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Hash tables, sketches, bloom filters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7AA0E586-A8B8-E849-A6AE-C75CF82D2BAF}"/>
              </a:ext>
            </a:extLst>
          </p:cNvPr>
          <p:cNvCxnSpPr>
            <a:cxnSpLocks/>
          </p:cNvCxnSpPr>
          <p:nvPr/>
        </p:nvCxnSpPr>
        <p:spPr>
          <a:xfrm>
            <a:off x="2743200" y="2613645"/>
            <a:ext cx="983366" cy="94224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049D7CA6-377C-E247-850A-90062886C069}"/>
              </a:ext>
            </a:extLst>
          </p:cNvPr>
          <p:cNvCxnSpPr>
            <a:cxnSpLocks/>
          </p:cNvCxnSpPr>
          <p:nvPr/>
        </p:nvCxnSpPr>
        <p:spPr>
          <a:xfrm flipV="1">
            <a:off x="2767068" y="1729351"/>
            <a:ext cx="1321069" cy="88429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EF84F40-856D-4744-BF10-8CAA3F0C0403}"/>
              </a:ext>
            </a:extLst>
          </p:cNvPr>
          <p:cNvSpPr txBox="1"/>
          <p:nvPr/>
        </p:nvSpPr>
        <p:spPr>
          <a:xfrm>
            <a:off x="4023093" y="1524000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+1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D8BAD3A-72FA-A846-AF08-68A4D3202040}"/>
              </a:ext>
            </a:extLst>
          </p:cNvPr>
          <p:cNvSpPr txBox="1"/>
          <p:nvPr/>
        </p:nvSpPr>
        <p:spPr>
          <a:xfrm>
            <a:off x="3638430" y="3355836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05B9232-E65E-324D-A2BD-156A6800BAB5}"/>
              </a:ext>
            </a:extLst>
          </p:cNvPr>
          <p:cNvSpPr txBox="1"/>
          <p:nvPr/>
        </p:nvSpPr>
        <p:spPr>
          <a:xfrm>
            <a:off x="5078952" y="2255730"/>
            <a:ext cx="52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+1</a:t>
            </a:r>
          </a:p>
        </p:txBody>
      </p: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170FC895-ABD4-E845-B840-EE5E47D2366E}"/>
              </a:ext>
            </a:extLst>
          </p:cNvPr>
          <p:cNvCxnSpPr>
            <a:cxnSpLocks/>
          </p:cNvCxnSpPr>
          <p:nvPr/>
        </p:nvCxnSpPr>
        <p:spPr>
          <a:xfrm flipV="1">
            <a:off x="2789075" y="2367602"/>
            <a:ext cx="2457619" cy="24604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0A7E8B2-B2C7-E840-A012-78400469C6B4}"/>
              </a:ext>
            </a:extLst>
          </p:cNvPr>
          <p:cNvSpPr txBox="1"/>
          <p:nvPr/>
        </p:nvSpPr>
        <p:spPr>
          <a:xfrm>
            <a:off x="6172200" y="1638267"/>
            <a:ext cx="230748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packet_handler</a:t>
            </a:r>
            <a:r>
              <a:rPr lang="en-US" dirty="0"/>
              <a:t> (pkt) {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 err="1"/>
              <a:t>pkt_cnt</a:t>
            </a:r>
            <a:r>
              <a:rPr lang="en-US" dirty="0"/>
              <a:t> ++;</a:t>
            </a:r>
          </a:p>
          <a:p>
            <a:endParaRPr lang="en-US" dirty="0"/>
          </a:p>
          <a:p>
            <a:r>
              <a:rPr lang="en-US" dirty="0"/>
              <a:t>   if (</a:t>
            </a:r>
            <a:r>
              <a:rPr lang="en-US" dirty="0" err="1">
                <a:solidFill>
                  <a:srgbClr val="FF0000"/>
                </a:solidFill>
              </a:rPr>
              <a:t>pkt_cnt</a:t>
            </a:r>
            <a:r>
              <a:rPr lang="en-US" dirty="0">
                <a:solidFill>
                  <a:srgbClr val="FF0000"/>
                </a:solidFill>
              </a:rPr>
              <a:t> == 1M</a:t>
            </a:r>
            <a:r>
              <a:rPr lang="en-US" dirty="0"/>
              <a:t>) {</a:t>
            </a:r>
          </a:p>
          <a:p>
            <a:r>
              <a:rPr lang="en-US" dirty="0"/>
              <a:t>       //sample packet</a:t>
            </a:r>
          </a:p>
          <a:p>
            <a:r>
              <a:rPr lang="en-US" dirty="0"/>
              <a:t>   }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1511DC-93B6-2C48-A1D2-EF1BC719E1B4}"/>
              </a:ext>
            </a:extLst>
          </p:cNvPr>
          <p:cNvSpPr txBox="1"/>
          <p:nvPr/>
        </p:nvSpPr>
        <p:spPr>
          <a:xfrm>
            <a:off x="6546733" y="4019490"/>
            <a:ext cx="2419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Stateful loops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7CD283D-C4B0-6D42-AE68-FE7CDE3D435D}"/>
              </a:ext>
            </a:extLst>
          </p:cNvPr>
          <p:cNvSpPr/>
          <p:nvPr/>
        </p:nvSpPr>
        <p:spPr>
          <a:xfrm>
            <a:off x="8527825" y="1773163"/>
            <a:ext cx="152400" cy="17270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83702-BAA7-5042-9B84-5991D1AFBC60}"/>
              </a:ext>
            </a:extLst>
          </p:cNvPr>
          <p:cNvSpPr txBox="1"/>
          <p:nvPr/>
        </p:nvSpPr>
        <p:spPr>
          <a:xfrm>
            <a:off x="8534400" y="2309436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Loop </a:t>
            </a:r>
          </a:p>
          <a:p>
            <a:r>
              <a:rPr lang="en-US" dirty="0">
                <a:solidFill>
                  <a:schemeClr val="accent1"/>
                </a:solidFill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00074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054" grpId="0"/>
      <p:bldP spid="54" grpId="0"/>
      <p:bldP spid="57" grpId="0"/>
      <p:bldP spid="77" grpId="0"/>
      <p:bldP spid="78" grpId="0"/>
      <p:bldP spid="79" grpId="0"/>
      <p:bldP spid="81" grpId="0" animBg="1"/>
      <p:bldP spid="82" grpId="0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29165</TotalTime>
  <Words>1471</Words>
  <Application>Microsoft Macintosh PowerPoint</Application>
  <PresentationFormat>On-screen Show (4:3)</PresentationFormat>
  <Paragraphs>382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Consolas</vt:lpstr>
      <vt:lpstr>Tahoma</vt:lpstr>
      <vt:lpstr>Wingdings</vt:lpstr>
      <vt:lpstr>Office Theme</vt:lpstr>
      <vt:lpstr>Probabilistic Profiling of Stateful Data Planes for Adversarial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Covert Timing Channels with Time-deterministic Repplay</dc:title>
  <dc:creator>ANG CHEN</dc:creator>
  <cp:lastModifiedBy>Ang Chen</cp:lastModifiedBy>
  <cp:revision>16067</cp:revision>
  <dcterms:created xsi:type="dcterms:W3CDTF">2006-08-16T00:00:00Z</dcterms:created>
  <dcterms:modified xsi:type="dcterms:W3CDTF">2021-04-15T17:53:28Z</dcterms:modified>
</cp:coreProperties>
</file>